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61" r:id="rId6"/>
    <p:sldId id="265" r:id="rId7"/>
    <p:sldId id="264" r:id="rId8"/>
    <p:sldId id="266" r:id="rId9"/>
    <p:sldId id="267" r:id="rId10"/>
    <p:sldId id="272" r:id="rId11"/>
    <p:sldId id="295" r:id="rId12"/>
    <p:sldId id="277" r:id="rId13"/>
    <p:sldId id="271" r:id="rId14"/>
    <p:sldId id="273" r:id="rId15"/>
    <p:sldId id="274" r:id="rId16"/>
    <p:sldId id="276" r:id="rId17"/>
    <p:sldId id="270" r:id="rId18"/>
    <p:sldId id="282" r:id="rId19"/>
    <p:sldId id="288" r:id="rId20"/>
    <p:sldId id="281" r:id="rId21"/>
    <p:sldId id="297" r:id="rId22"/>
    <p:sldId id="289" r:id="rId23"/>
    <p:sldId id="292" r:id="rId24"/>
    <p:sldId id="299" r:id="rId25"/>
    <p:sldId id="300" r:id="rId26"/>
    <p:sldId id="301" r:id="rId27"/>
    <p:sldId id="269" r:id="rId28"/>
    <p:sldId id="304" r:id="rId29"/>
    <p:sldId id="305" r:id="rId30"/>
    <p:sldId id="307" r:id="rId31"/>
    <p:sldId id="312" r:id="rId32"/>
    <p:sldId id="315" r:id="rId33"/>
    <p:sldId id="303" r:id="rId34"/>
    <p:sldId id="31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van Shinde" initials="PS" lastIdx="1" clrIdx="0">
    <p:extLst>
      <p:ext uri="{19B8F6BF-5375-455C-9EA6-DF929625EA0E}">
        <p15:presenceInfo xmlns:p15="http://schemas.microsoft.com/office/powerpoint/2012/main" userId="de259501b9da40f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2" d="100"/>
          <a:sy n="62" d="100"/>
        </p:scale>
        <p:origin x="82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3T07:49:41.922"/>
    </inkml:context>
    <inkml:brush xml:id="br0">
      <inkml:brushProperty name="width" value="0.05" units="cm"/>
      <inkml:brushProperty name="height" value="0.05" units="cm"/>
    </inkml:brush>
  </inkml:definitions>
  <inkml:trace contextRef="#ctx0" brushRef="#br0">82 280 3056,'0'0'741,"-5"2"55,-14 5 92,15-5-24,-17 24 2628,18-24-3184,1 1-47,0 0 0,-1 0 0,0 0 0,0 0-1,-4 3 1,4-4 357,3-1-582,-1-1 0,1 0 0,-1 1 0,1-1 1,-1 0-1,1 1 0,0-1 0,-1 1 0,1-1 1,-1 1-1,1-1 0,0 1 0,0-1 0,-1 1 0,1-1 1,0 1-1,0 0 0,-1-1 0,1 1 0,0 0 1,18-1 48,-1-1 0,1 0 1,-1-2-1,17-4 1,5 0 16,-20 3-84,-11 2 9,1 0-1,-1 1 1,1 1-1,10-1 1,2 1 16,20-1 80,77-10 0,-102 8-110,-5 0 9,-1 0 1,1 0-1,12-7 1,17-6 26,112-46 143,-70 23-113,134-63 146,-140 73-98,-64 24-67,4-1 60,0-1 1,23-13 0,-34 18 34,4 1 1,-9 2-136,1 0-1,-1 0 1,0 1 0,0-1 0,-1 0 0,1 1-1,0-1 1,0 0 0,-1 0 0,1 1-1,-1-1 1,1 0 0,-1 0 0,1 0 0,-1 0-1,0 1 1,0 0 0,-33 35-1876,11-10-7737</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3T07:50:00.056"/>
    </inkml:context>
    <inkml:brush xml:id="br0">
      <inkml:brushProperty name="width" value="0.05" units="cm"/>
      <inkml:brushProperty name="height" value="0.05" units="cm"/>
    </inkml:brush>
  </inkml:definitions>
  <inkml:trace contextRef="#ctx0" brushRef="#br0">95 137 4128,'-40'0'-17,"38"1"39,-2 0-74,-11-7 507,13 5-150,-4 1 158,-12-1 2007,18 1-2430,-1 0 0,1 0 0,-1-1 0,1 1 0,-1 0 0,1 0 0,0-1-1,-1 1 1,1 0 0,0-1 0,-1 1 0,1 0 0,0-1 0,0 1 0,-1-1 0,1 1 0,0 0 0,0-1-1,0 1 1,-1-1 0,1 1 0,0-1 0,0 1 0,0-1 0,0 1 0,0-1 0,0 1 0,0 0 0,0-1-1,0 1 1,0-1 0,0 1 0,0-1 0,0 1 0,1-1 0,-1 1 0,0-1 0,0 1 0,0 0 0,1-1-1,-1 0 1,1 0-19,0-1 0,0 1 0,0-1 0,0 1 0,0-1 0,0 1 0,1 0 0,-1 0 0,0-1 0,1 1 0,-1 0 0,1 0-1,-1 0 1,1 1 0,2-2 0,27-8 93,-22 7-97,-4 2 4,0-1 0,-1 1 0,1 0 0,0 0 0,9 0 0,8-1 58,-22 2-79,4-1 11,1 1 0,-1-1 0,0 1 0,1 0-1,-1 0 1,0 0 0,1 1 0,-1 0-1,0-1 1,5 3 0,-4 0-7,1 0 0,-1 0 0,0 1-1,0 0 1,0 0 0,-1 0 0,1 0 0,-1 1 0,0 0 0,0 0-1,4 7 1,-4-6 2,0 1 0,0 0 0,0-1 0,-1 1-1,0 1 1,-1-1 0,4 13 0,-5-15 5,-1 0 0,1-1 1,-1 1-1,0 0 0,0 0 0,-1-1 1,1 1-1,-1 0 0,0-1 0,0 1 1,-1 0-1,0-1 0,-1 5 0,2-7 43,-6 20 851,-17-38-757,14 9-69,-1-1 0,1 1 0,1-1 0,-11-11 0,17 15-69,-1 2 1,1-1 0,-1 0-1,0 1 1,0-1 0,0 1-1,0 0 1,-1 1 0,-7-3-1,10 3 4,-27-9 46,24 11-47,0 0 0,0 1 1,1-1-1,-1 1 0,0 0 1,1 0-1,-1 1 0,1-1 1,-7 6-1,9-7-10,1 0 0,-1 0 1,1 0 0,0 1-1,-1-1 1,1 0 0,0 1-1,0-1 1,0 1 0,0-1-1,0 1 1,0-1 0,1 1-1,-1 0 1,0-1 0,1 1-1,-1 0 1,0 3 0,0-2 4,0 1 2,0 6-2,1-6-2,0 3-3,0-5 4,0 0-1,0 6-3,12-44-3,1-3-5,18-39 1,-13 24 4,6 2 1,-21 47 4,7-6-3,5 3-2,-11 6 0,0 2 0,18 8 0,-7-2-5,-1 0 1,0 2 0,0 0 0,-1 0 0,0 1 0,-1 1-1,16 15 1,-25-21 3,0 1 0,0 0 1,0-1-1,0 2 0,-1-1 0,0 0 0,0 0 0,0 1 0,0-1 0,-1 1 0,0-1 0,0 1 1,-1 0-1,0-1 0,0 1 0,-1 8 0,2 29-5,0-34 6,1 2-1,-2 0 0,1 0-1,-2 0 1,1 0-1,-2 0 1,-2 12 0,4-17 1,-13 27 0,-2 0 1,12-29 13,0 0-1,-1 0 1,1 0-1,-1 0 1,0-1-1,0 0 1,0 0 0,0 0-1,-1 0 1,1-1-1,-1 0 1,-9 4-1,6-3 33,0 1 1,0 0-1,1 0 0,-11 8 0,10-5 38,3-4 17,-7 3 8,7-3-3,-6 0-5,6 0-9,-4 2 1,6-3 79,1-1-110,-6 2-10,6-2 20,0 0-51,-5 0-1,3 2-8,2 2-8,-1 0 0,-19 12 9,13-9-10,6-7 12,6-3-9,-1 1-6,-1 0 1,1 0-1,0-1 0,0 1 0,-1-1 0,1 1 0,-1-1 0,1 0 0,-1 1 1,1-1-1,1-4 0,2-2 0,31-26 0,-3 6 0,3-1 0,-4-1 0,-9 2 0,-17 21 0,-1-1 0,10-30 0,4-21-8,-16 46 8,-1-4 0,0 4-2,-3 22-10,0 0 1,0-1-1,1 1 0,2 12 0,-1 14-39,0-30 39,-2 0 0,1 0 1,-1 0-1,0 0 0,0 0 1,0 0-1,-3 6 0,4-9-14,-2 0-1,-7 9 16,7-8-14,1 0 4,2-1 13,-2 4 18,-12 9-112,11-13 87,0-4-9,-6-5 15,5 1 2,0-19-2,1-47 0,3 57 7,-1-36-53,0 49 33,0-6-97,5 27 87,0-2-11,-2-1 0,3 21 0,-6-29 27,0-1 1,0 0 0,0 1 0,-1-1-1,0 0 1,-1 0 0,0 0 0,-3 9-1,-2 1-12,-1-2 0,0 1 0,-17 21 0,21-31 27,1-3-3,-21 12 3,9-5 1,7-4 3,-1 1 0,0-2 1,0 1-1,0-1 0,-10 4 1,8-5-2,6 0 0,0-2-5,-25-1 62,25 0-43,-3 5-2,6-4-3,0-1 1,-5 5-8,5-5 3,0 1-1,-6 5-3,6-5 4,5 0-1,19 10-4,-18-11-2,27 4 0,-22-4 0,38 12 0,-13-3 0,5-1 0,0-4 0,-2-3 0,-26 0 0,36-5 0,-39 0 0,0 1 0,30 4 0,37 3-39,-113-25 151,-2 8 34,30 9-112,0 0-1,0 0 0,1-1 0,-12-6 0,11 5-11,0 1 0,0 0 0,-1 1 0,1 0 0,-1 1 0,-13-1 0,-1-1 1,20 3-8,-2 1 8,3 0 1,-8-2-3,7 2-12,-3 0-10,165-8-64,-120 6 21,43 4 1,-47-1 0,55-3 1,7-1-5,-93 3 54,-7 13 18,-4-9-15,0-1 0,0 0-1,0-1 1,-17 2 0,-22 6 20,-125 26 38,142-31-26,-1-2 0,-46-1 1,76-2-41,-1 0 26,-13-1 125,13 0-136,-1-2 55,33 1-27,122-8-59,-62-5-90,-71 11 76,-11 2 20,12 1-70,-7 1-4,-5 0 10,-43 0 10,28 1 61,1 1 1,-28-6 2,20 2 7,1-1 0,0 0-1,0-1 1,-23-10 0,34 13 19,0 0 4,-9-4-1528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3T07:50:05.056"/>
    </inkml:context>
    <inkml:brush xml:id="br0">
      <inkml:brushProperty name="width" value="0.05" units="cm"/>
      <inkml:brushProperty name="height" value="0.05" units="cm"/>
    </inkml:brush>
  </inkml:definitions>
  <inkml:trace contextRef="#ctx0" brushRef="#br0">34 0 7800,'0'0'4393,"0"7"-4048,0 34-10,0 62-34,-6 117 198,6 73-164,0-207-247,0-77-60,0 1 0,-1 0 1,-1-1-1,1 1 0,-1 0 1,-7 17-1,8-23 31,1 4 5,-8-30 67,6 13-120,0-31 71,8-162 181,-5 175-251,0 15 11,0-1 1,0 1-1,6-21 0,21-85 89,-21 101-25,4 2-46,0 1 1,1 0 0,1 0 0,0 1-1,18-13 1,-20 17-4,1 2 0,0 0-1,19-8 1,-30 15-34,-1-1 1,1 1 0,0 0-1,0 0 1,0 0 0,0 0-1,0 0 1,0 0-1,0 1 1,0-1 0,-1 0-1,1 0 1,0 1-1,0-1 1,0 0 0,0 1-1,-1-1 1,2 2 0,3 0 7,6 5 7,0 0 0,0 1 0,0 0 0,-1 1 0,13 13 1,-16-9 20,-6-10-35,3 10 5,0 0 0,-1 0-1,-1 0 1,0 0 0,0 0-1,-2 26 1,-1 116 23,-3-64-4,2-60-24,-8 83 15,-2 118 32,12-209-49,6 47 22,-4-45-13,0-1 14,8 46 0,-6-57-11,0 0 0,9 18 0,-6-24 13,-3-5-23,0-1 0,0 1 0,0-1 0,1 0 0,-1 0 0,0-1 0,0 1 1,1-1-1,-1 0 0,1 0 0,-1 0 0,0 0 0,1-1 0,-1 0 0,0 0 0,0 0 0,0 0 0,0-1 1,0 0-1,0 0 0,7-4 0,44-28-1964,5-1-7867</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3T07:50:06.165"/>
    </inkml:context>
    <inkml:brush xml:id="br0">
      <inkml:brushProperty name="width" value="0.05" units="cm"/>
      <inkml:brushProperty name="height" value="0.05" units="cm"/>
    </inkml:brush>
  </inkml:definitions>
  <inkml:trace contextRef="#ctx0" brushRef="#br0">1 50 3416,'0'0'6288,"7"2"-6022,21 6-170,-26-7-69,0 0-1,0-1 1,0 1-1,0-1 0,0 0 1,0 1-1,0-1 1,0 0-1,0 0 1,0 0-1,0-1 0,0 1 1,3-1-1,7-2 31,39 3 258,115-22 513,-145 18-695,7-3 159,48-18 0,-74 24-101,-7 16-59,-13 1-1627,-2 1-6038</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3T07:50:06.514"/>
    </inkml:context>
    <inkml:brush xml:id="br0">
      <inkml:brushProperty name="width" value="0.05" units="cm"/>
      <inkml:brushProperty name="height" value="0.05" units="cm"/>
    </inkml:brush>
  </inkml:definitions>
  <inkml:trace contextRef="#ctx0" brushRef="#br0">0 6 6104,'0'1'81,"0"7"34,0-7 399,0 2-103,0 6 22,4-8-299,-1 0 0,1 0 0,0-1 0,-1 1-1,7-1 1,24 4 372,-19-2-284,1 0 1,28-2-1,10-5 121,-16 5-133,-22 0-109,-1 0 0,1 0 1,0-2-1,0 0 0,-1-1 0,19-5 1,7-6-1210,-24 8-5432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3T07:50:11.768"/>
    </inkml:context>
    <inkml:brush xml:id="br0">
      <inkml:brushProperty name="width" value="0.05" units="cm"/>
      <inkml:brushProperty name="height" value="0.05" units="cm"/>
    </inkml:brush>
  </inkml:definitions>
  <inkml:trace contextRef="#ctx0" brushRef="#br0">15 68 4664,'0'0'5153,"-1"-4"-4402,-5-15-85,4 14 252,1 3-550,-2-5-28,2 5-48,2 5-59,7 24 48,2-1 0,15 30 0,6 12-36,30 100 186,-40-95-278,32 86 406,-52-156-455,10-3 14,-10 0-110,0 1 0,0-1 1,0 0-1,0 0 0,1 0 1,-1 0-1,0-1 0,0 1 1,0 0-1,0 0 0,0-1 1,0 1-1,0-1 0,0 1 1,0-1-1,0 1 0,0-1 1,0 1-1,0-1 0,0 0 1,1-1-1,5-3 8,-5 4-6,0 0-1,0-1 1,0 1-1,0-1 1,0 0-1,-1 0 1,1 0-1,0 0 1,-1 0-1,0 0 1,3-4 0,15-31 98,-1 0 0,15-46 0,-15 25 33,-6 32 56,24-40 0,-34 61-95,0-2 22,-1 6-10,-1 1-110,0-1 1,0 1-1,1 0 0,-1 0 0,0 0 0,1 0 0,-1 0 0,0 0 0,0 0 0,1 0 0,-1 0 0,0-1 0,0 1 0,1 0 0,-1 0 0,0 0 0,0-1 0,1 1 0,-1 0 0,0 0 0,0-1 0,0 1 0,0 0 0,1 0 0,-1-1 0,0 1 0,0-1 2,0 1-1,0 0 1,1-1 0,-1 1-1,0 0 1,0-1 0,0 1-1,1 0 1,-1-1-1,0 1 1,0 0 0,1 0-1,-1 0 1,0-1 0,1 1-1,-1 0 1,0 0 0,1 0-1,-1-1 1,0 1-1,1 0 1,-1 0 0,0 0-1,1 0 1,-1 0 0,0 0-1,1 0 1,-1 0 0,1 0-1,-1 0 1,0 0 0,1 0-1,3 2 6,-1-1 1,1 1-1,-1 0 0,1 0 1,-1 0-1,0 0 0,0 0 1,0 1-1,0 0 0,0-1 0,-1 1 1,5 6-1,-2-3-6,-1-2 3,0 1 1,0-1-1,-1 1 0,1 0 0,-1 0 1,4 7-1,2 6 1,3-1-4,17 34 12,53 102 14,-51-109-28,-21-31 0,20 33 0,-21-31-3,0-3 0,-8-12 0,-1 0 0,1 0 0,0 1 0,-1-1 0,1 0 0,0 0 0,0 0 0,-1 0 0,1 0 0,0 0 0,-1 0 0,1 0 0,0 0 0,0 0 0,-1-1 0,2 1 0,11-9 0,-8 5 1,-2 0 0,1 0-1,0 0 1,-1-1 0,0 0-1,0 0 1,0 1-1,0-2 1,-1 1 0,0 0-1,0 0 1,1-7-1,25-105 12,-14 12 27,-6 26 14,5-94 181,-13 162-173,1 0-1,0 1 1,4-15 0,-3 15 30,0 1-1,-1 0 1,1-13-1,-2-10 207,0 30-271,1 5-8,6 13-2338,-1 4-9299</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3T07:50:12.515"/>
    </inkml:context>
    <inkml:brush xml:id="br0">
      <inkml:brushProperty name="width" value="0.05" units="cm"/>
      <inkml:brushProperty name="height" value="0.05" units="cm"/>
    </inkml:brush>
  </inkml:definitions>
  <inkml:trace contextRef="#ctx0" brushRef="#br0">16 1 3056,'0'0'936,"0"0"-763,0 1 1,0-1-1,1 1 0,-1-1 1,0 1-1,0-1 1,0 1-1,0-1 0,0 1 1,0-1-1,-1 0 1,1 1-1,0-1 0,0 1 1,0-1-1,0 1 1,0-1-1,-1 1 0,1-1 1,-1 1-1,-8-2 2234,8 4-2273,0-2-78,1-1-1,0 1 0,-1-1 0,1 1 0,0 0 1,-1-1-1,1 1 0,0 0 0,0 0 0,0-1 0,0 1 1,-1 0-1,1-1 0,0 1 0,0 0 0,0 0 1,1-1-1,-1 1 0,0 0 0,0-1 0,0 1 0,0 0 1,1 0-1,-1-1 0,0 1 0,1-1 0,-1 1 1,0 0-1,1-1 0,-1 1 0,1-1 0,-1 1 0,1-1 1,-1 1-1,1-1 0,0 1 0,-1-1 0,1 1 1,-1-1-1,2 1 0,3 1 12,-1 1 1,1-1-1,1 0 1,-1 0-1,0 0 1,0-1-1,1 0 0,-1 0 1,1 0-1,-1-1 1,1 0-1,7 0 1,5 0 56,52 4 143,78 0 2,14-2 133,-54-3-178,95 4-2,-162-2-107,177-1 49,-172-2-56,-27 1-70,208-5 180,-211 6-166,116-3 220,-125 1-255,21 6 179,-23-2-117,4 4-7,-7-4-25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3T07:50:13.279"/>
    </inkml:context>
    <inkml:brush xml:id="br0">
      <inkml:brushProperty name="width" value="0.05" units="cm"/>
      <inkml:brushProperty name="height" value="0.05" units="cm"/>
    </inkml:brush>
  </inkml:definitions>
  <inkml:trace contextRef="#ctx0" brushRef="#br0">128 211 6640,'4'-5'-4,"7"-16"90,-11 16 184,-5-4 88,4 8-278,0 0-1,1 0 0,-1 0 0,0 0 1,0 1-1,0-1 0,-1 0 0,1 1 0,0-1 1,0 0-1,0 1 0,0 0 0,-1-1 1,1 1-1,0 0 0,0-1 0,-1 1 1,1 0-1,0 0 0,-3 0 0,-24 2 570,25-1-646,2-1 36,0 0-1,0 0 0,0 1 0,0-1 0,0 1 0,1-1 1,-1 1-1,0-1 0,0 1 0,0-1 0,0 1 1,0 0-1,1-1 0,-1 1 0,0 0 0,1 0 1,-1 0-1,0 1 0,-3 2 63,-2 3 20,0 0 0,0 0-1,1 1 1,-1 0 0,2 0 0,-6 12-1,4-8-62,4-9-26,1 1 1,-1 0-1,1 0 0,0 0 1,0 0-1,0 0 0,0 0 1,1 1-1,-1-1 0,2 6 1,-2 15 121,1 0 0,2 0 1,8 48-1,-5-43-75,3 20 143,2 0 1,27 78 0,-34-122-193,-1 0 1,1-1 0,0 1 0,1-1-1,-1 0 1,1 1 0,0-2 0,1 1-1,6 6 1,-6-6-9,0-2 4,0 1 1,0-1-1,-1 0 1,2 0-1,-1 0 1,0-1-1,1 0 1,7 3-1,-2-2-5,-7-1-7,1-1 1,-1 1-1,1-1 1,0 0 0,0-1-1,0 1 1,0-1-1,-1 0 1,1 0-1,0-1 1,9-1 0,-7 1-2,0-1 1,1 1 1,-1-1 0,0 0-1,0-1 1,0 0 0,0 0 0,0 0-1,11-9 1,-10 7-3,5-6 49,4-11-14,25-42 1,-33 46-17,-1 0-1,0 0 1,-2-1 0,0 0 0,3-21 0,-4 21-10,1-9 43,-1 0 0,-1-1 1,0-31-1,-3 37-37,0 13 21,-1 0-1,1 0 1,-2-1-1,-1-14 1,-1 5-12,-3-32 18,4 44-27,1 1 0,-1 0 0,-1 0 0,1 0-1,-1 0 1,-1 0 0,1 0 0,-1 1 0,0-1 0,-10-11 0,8 11-1,-8-10 82,0 1 1,-2 0 0,0 1-1,0 1 1,-34-22 0,48 35-94,0 0 0,0-1 0,0 1 0,0 0 1,0 0-1,0 0 0,0 0 0,-1 1 1,1-1-1,0 1 0,-1-1 0,1 1 0,-1 0 1,1 0-1,0 0 0,-1 0 0,1 0 1,-4 1-1,2 0 4,1 1 1,0-1-1,-1 1 1,1 0-1,0-1 1,0 1-1,0 1 1,0-1-1,0 0 1,1 1-1,-4 3 1,-1 2 1,1 1 1,0 0 0,1 0 0,-1 1 0,2 0-1,-1 0 1,-5 19 0,-25 124-2022,28-106-8033</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3T07:50:13.914"/>
    </inkml:context>
    <inkml:brush xml:id="br0">
      <inkml:brushProperty name="width" value="0.05" units="cm"/>
      <inkml:brushProperty name="height" value="0.05" units="cm"/>
    </inkml:brush>
  </inkml:definitions>
  <inkml:trace contextRef="#ctx0" brushRef="#br0">0 160 7088,'3'-3'8,"0"-1"1,0 0 0,-1 0-1,1-1 1,-1 1 0,2-6-1,8-12 125,4-2 439,38-43 0,-51 65-489,-1 1-1,1-1 1,-1 1 0,1 0-1,-1 0 1,1 0 0,0 0-1,-1 0 1,1 0-1,0 1 1,0-1 0,0 1-1,0 0 1,-1 0 0,1 0-1,0 0 1,0 1 0,0-1-1,0 1 1,-1 0-1,1-1 1,0 1 0,4 3-1,5 1 125,0 0-1,0 1 1,15 11-1,-16-11-150,-7-3-2,0 0 1,1 0-1,-1 0 1,-1 1-1,7 6 1,7 9 124,-1 0-1,-2 1 1,14 24 0,-22-34-123,0 1 1,-1 1 0,0-1-1,-1 1 1,0 0 0,-1 0-1,4 22 1,13 74-1402,-14-76-6375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3T07:50:14.433"/>
    </inkml:context>
    <inkml:brush xml:id="br0">
      <inkml:brushProperty name="width" value="0.05" units="cm"/>
      <inkml:brushProperty name="height" value="0.05" units="cm"/>
    </inkml:brush>
  </inkml:definitions>
  <inkml:trace contextRef="#ctx0" brushRef="#br0">11 63 7448,'-2'0'-7,"-5"0"38,6 0 383,4-2 60,41-13 665,0 1 0,76-13 0,-114 26-1077,-2 0 32,0 0 0,-1 1 0,1-1 0,0 1 1,0 0-1,0 0 0,0 0 0,-1 0 0,1 1 1,0 0-1,0-1 0,-1 2 0,1-1 0,-1 0 1,1 1-1,-1-1 0,1 1 0,-1 0 1,0 0-1,6 5 0,1 2 79,-4-5-74,0 0-1,-1 1 1,0 0 0,0 0 0,0 1-1,5 8 1,-7-7-48,-1 0-1,0 0 1,0 1 0,-1-1-1,0 1 1,0-1 0,0 1 0,-1-1-1,-1 1 1,0 8 0,0-5-8,-1 0 1,-1 0 0,1 0-1,-2-1 1,-6 18 0,-11 13 130,-37 87 168,40-66-95,18-60-207,2 1 7,-2-3-43,0 1-1,0-1 0,0 1 1,0-1-1,0 1 0,1-1 1,-1 1-1,0-1 0,0 0 1,0 1-1,1-1 0,-1 1 1,0-1-1,1 0 0,-1 1 1,0-1-1,1 1 0,-1-1 1,1 0-1,-1 0 0,1 1 1,3 3-2,-4-4-1,0 1-1,1-1 1,-1 1 0,1-1 0,-1 1 0,1-1 0,0 1 0,-1-1 0,1 1 0,-1-1-1,1 0 1,0 1 0,-1-1 0,1 0 0,0 1 0,-1-1 0,1 0 0,1 0-1,5 1 5,1 0-1,0-1 0,0 0 1,9-1-1,21-4 1,3-1-4,1-2-1,-1-3 0,2-1 0,6 1 0,75-11-1979,-55 10-7921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3T07:50:17.532"/>
    </inkml:context>
    <inkml:brush xml:id="br0">
      <inkml:brushProperty name="width" value="0.05" units="cm"/>
      <inkml:brushProperty name="height" value="0.05" units="cm"/>
    </inkml:brush>
  </inkml:definitions>
  <inkml:trace contextRef="#ctx0" brushRef="#br0">1 7 5560,'1'3'232,"4"6"48,-4-6 722,10 0-16,-10-2-940,0 0 1,0-1 0,1 1-1,-1-1 1,0 1-1,0-1 1,1 1-1,-1-1 1,0 0-1,1 0 1,-1 1 0,2-1-1,15 1 363,0 1 1,34 8-1,-48-9-349,0 0 0,0-1 1,0 1-1,0-1 0,0 0 0,0 0 0,1-1 1,-1 1-1,0-1 0,0 0 0,5-2 0,-2 2 69,61-23-1161,-30 8-5448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3T07:49:42.310"/>
    </inkml:context>
    <inkml:brush xml:id="br0">
      <inkml:brushProperty name="width" value="0.05" units="cm"/>
      <inkml:brushProperty name="height" value="0.05" units="cm"/>
    </inkml:brush>
  </inkml:definitions>
  <inkml:trace contextRef="#ctx0" brushRef="#br0">1 0 7000,'0'2'217,"0"5"50,0-5 666,1 1-470,9 24 186,9 47 0,-13-47-543,-2-15-77,3 28 154,2 186 417,-9-187-381,5 88 90,-3-90-224,-2-3 108,3 0 0,11 61 0,-10-82-28,-4-13-162,0 0 0,0 0 0,0 0 0,0 0-1,0 0 1,0 1 0,0-1 0,0 0 0,0 0 0,0 0 0,0 0 0,0 0 0,0 0-1,0 0 1,1 1 0,-1-1 0,0 0 0,0 0 0,0 0 0,0 0 0,0 0 0,0 0-1,0 0 1,0 0 0,1 0 0,-1 1 0,0-1 0,0 0 0,0 0 0,0 0-1,0 0 1,0 0 0,1 0 0,-1 0 0,0 0 0,0 0 0,0 0 0,0 0 0,0 0-1,1 0 1,-1 0 0,0 0 0,0 0 0,0 0 0,0 0 0,0 0 0,0 0 0,1-1-1,-1 1 1,0 0 0,0 0 0,0 0 0,0 0 0,7-2-118,-1-1-1,0 1 1,0-1-1,0 0 1,0-1 0,-1 0-1,0 1 1,7-7 0,-9 8-204,37-29-7261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3T07:50:17.196"/>
    </inkml:context>
    <inkml:brush xml:id="br0">
      <inkml:brushProperty name="width" value="0.05" units="cm"/>
      <inkml:brushProperty name="height" value="0.05" units="cm"/>
    </inkml:brush>
  </inkml:definitions>
  <inkml:trace contextRef="#ctx0" brushRef="#br0">1 37 4576,'0'0'3953,"5"-2"-3369,21-4-198,0 2 1,0 1-1,30 0 0,28-3 248,9-6-209,-90 12-277,-1 0 4,10 2-1548,2 1-5737</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3T07:50:19.629"/>
    </inkml:context>
    <inkml:brush xml:id="br0">
      <inkml:brushProperty name="width" value="0.05" units="cm"/>
      <inkml:brushProperty name="height" value="0.05" units="cm"/>
    </inkml:brush>
  </inkml:definitions>
  <inkml:trace contextRef="#ctx0" brushRef="#br0">26 98 4312,'-25'25'2112,"29"-24"-1692,9-1-249,1 1 0,0-2 0,-1 1 0,18-5 0,-12 3-106,144-18 1187,-35 6-778,-37 1 113,-20 4-216,-65 9-337,27-4 257,0-1 0,-1-2 0,40-14 0,-68 20-185,-13-11-1418,2 1-5688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3T07:50:20.010"/>
    </inkml:context>
    <inkml:brush xml:id="br0">
      <inkml:brushProperty name="width" value="0.05" units="cm"/>
      <inkml:brushProperty name="height" value="0.05" units="cm"/>
    </inkml:brush>
  </inkml:definitions>
  <inkml:trace contextRef="#ctx0" brushRef="#br0">1 1 6904,'7'12'5,"-5"-10"22,0 1-1,2 2 43,0 0-1,-1 1 1,0 0-1,0 0 0,0 0 1,0 0-1,-1 0 1,2 9-1,6 44 234,-8-34-25,-1-1-1,-5 49 1,1-43-51,2 17 119,5-1 113,12 49 1,-11-71-272,-4-16-182,-1-4-72,1 0-1,0 0 0,0 0 1,0 0-1,1-1 1,-1 1-1,1 0 0,0 0 1,0-1-1,5 7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3T07:50:20.358"/>
    </inkml:context>
    <inkml:brush xml:id="br0">
      <inkml:brushProperty name="width" value="0.05" units="cm"/>
      <inkml:brushProperty name="height" value="0.05" units="cm"/>
    </inkml:brush>
  </inkml:definitions>
  <inkml:trace contextRef="#ctx0" brushRef="#br0">0 22 6368,'7'4'16,"-6"-3"-7,1-1-1,0 1 0,0 0 1,-1 0-1,1-1 1,0 1-1,0-1 0,0 1 1,0-1-1,0 0 0,0 0 1,2 0-1,-2 0 6,-1 0 0,0 0 0,0 0 0,1 0 0,-1 0 0,0-1 0,0 1 1,0 0-1,1-1 0,-1 1 0,0-1 0,0 1 0,0-1 0,2-1 0,5-2 18,8-1 274,0 0 1,0 2 0,1 0-1,0 0 1,25 1 0,-38 2-264,-1 1 1,0 0 0,0 0 0,0 1-1,0-1 1,0 1 0,0-1 0,-1 1-1,1 0 1,0 0 0,-1 0 0,0 0-1,1 0 1,-1 1 0,0-1 0,0 1-1,0 0 1,0-1 0,-1 1 0,1 0-1,-1 0 1,0 0 0,1 0 0,-1 0-1,-1 0 1,1 1 0,0-1-1,-1 0 1,0 0 0,0 5 0,1 3-16,-1-7-8,0 1 1,0-1-1,0 1 0,0-1 0,-1 1 0,0-1 0,-1 5 0,-2 4 29,0-1 1,0 1-1,-1-1 1,-1 0-1,0 0 1,0-1-1,-1 1 1,-1-1-1,-15 17 1,-41 46 335,62-69-297,1 3 17,1-4-18,1 5-3,-1-9-77,1 1-1,0 0 1,-1 0 0,1 0 0,-1 0-1,1 0 1,0-1 0,0 1-1,0 0 1,-1-1 0,1 1 0,0-1-1,0 1 1,0-1 0,0 1 0,0-1-1,0 1 1,1-1 0,0 1 6,6 2 17,0 1 0,0-1 0,0-1 1,0 0-1,1 0 0,-1-1 0,1 0 0,-1 0 0,1-1 0,10 0 0,-4-2-279,0 0-1,-1-1 1,1-1 0,-1 0-1,19-8 1,-7 2-6684</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3T07:50:20.760"/>
    </inkml:context>
    <inkml:brush xml:id="br0">
      <inkml:brushProperty name="width" value="0.05" units="cm"/>
      <inkml:brushProperty name="height" value="0.05" units="cm"/>
    </inkml:brush>
  </inkml:definitions>
  <inkml:trace contextRef="#ctx0" brushRef="#br0">1 1 5384,'1'0'49,"6"1"18,18 3 127,1-1-1,26-1 1,1-2 206,-14 2-169,-9 0 183,-1-2-1,41-4 1,5-4-910,-57 8-4377</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3T07:50:21.131"/>
    </inkml:context>
    <inkml:brush xml:id="br0">
      <inkml:brushProperty name="width" value="0.05" units="cm"/>
      <inkml:brushProperty name="height" value="0.05" units="cm"/>
    </inkml:brush>
  </inkml:definitions>
  <inkml:trace contextRef="#ctx0" brushRef="#br0">0 156 5472,'0'0'76,"6"-2"57,12-3-47,0 1-1,1 1 1,35-2 0,186-25 450,-137 18-71,105-20 868,-116 20-826,36-6 469,-127 18-1002,-1 0 0,1-1 0,0 1 0,-1 0 1,1 0-1,0-1 0,-1 1 0,1-1 0,0 1 0,-1 0 0,1-1 0,-1 1 0,1-1 0,-1 1 0,1-1 1,-1 0-1,1 1 0,-1-1 0,1 1 0,-1-1 0,0 0 0,1 0 0,-1 1 0,0-1 0,0 0 1,0 1-1,1-1 0,-1 0 0,0 0 0,0 1 0,0-1 0,0 0 0,0 0 0,-1 0 0,1-11-5900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3T07:50:21.495"/>
    </inkml:context>
    <inkml:brush xml:id="br0">
      <inkml:brushProperty name="width" value="0.05" units="cm"/>
      <inkml:brushProperty name="height" value="0.05" units="cm"/>
    </inkml:brush>
  </inkml:definitions>
  <inkml:trace contextRef="#ctx0" brushRef="#br0">1 1 5832,'0'3'184,"11"35"894,-10-36-484,0-2-503,0 1 0,1 0 0,-1 0 0,0-1 0,0 1 0,0 0 1,0 0-1,0 0 0,0 0 0,0 1 0,0-1 0,0 0 0,0 0 0,-1 0 0,2 3 1,10 28 658,-9-2-390,-1 0 0,-2 0 1,-5 46-1,-13 205 1808,18-262-2439,2 0-1,0-1 1,8 28 0,-7-34-8149</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3T07:50:21.859"/>
    </inkml:context>
    <inkml:brush xml:id="br0">
      <inkml:brushProperty name="width" value="0.05" units="cm"/>
      <inkml:brushProperty name="height" value="0.05" units="cm"/>
    </inkml:brush>
  </inkml:definitions>
  <inkml:trace contextRef="#ctx0" brushRef="#br0">80 4 7000,'0'0'200,"10"-3"433,-21 44 103,2 0-1,-7 73 1,9-58-167,-23 86 1,21-102-1527,1-6-5889</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3T07:50:22.380"/>
    </inkml:context>
    <inkml:brush xml:id="br0">
      <inkml:brushProperty name="width" value="0.05" units="cm"/>
      <inkml:brushProperty name="height" value="0.05" units="cm"/>
    </inkml:brush>
  </inkml:definitions>
  <inkml:trace contextRef="#ctx0" brushRef="#br0">1 185 5024,'0'0'2533,"3"-1"-1970,159-18 647,-81 7-894,-34 5-194,58-2-1,99 2 79,-157 6-73,222-7 61,-208 6-8,270-11 82,-262 10-28,280-9 92,-280 10-92,281-7 92,-284 7-92,-12 0-100,219-16 308,-36 2 404,-235 16-825,-1 0 0,0 0 0,1 0 0,-1 0 0,1-1 0,-1 1 0,0 0 0,0-1 0,1 1 0,-1-1 0,0 1 0,0-1 0,1 0 0,-1 1 0,0-1 0,0 0 0,0 0 0,0 0 0,0 0 0,0 0 0,0 0 0,0 0 0,-1 0 0,1 0 0,0 0 0,-1-1 0,1 1 0,0 0 0,-1 0 0,0-1 0,1 1 0,-1 0 0,0-1 0,0 1 0,1 0 0,-1-1 0,-1-1 0,-3 0 80,-3 2-81,0-1-1,-1 1 1,1 1 0,0-1-1,-1 1 1,1 1 0,-12 1 0,7-1 5,-133 10-1735,57-5-7116</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3T07:50:22.909"/>
    </inkml:context>
    <inkml:brush xml:id="br0">
      <inkml:brushProperty name="width" value="0.05" units="cm"/>
      <inkml:brushProperty name="height" value="0.05" units="cm"/>
    </inkml:brush>
  </inkml:definitions>
  <inkml:trace contextRef="#ctx0" brushRef="#br0">0 163 2696,'1'3'56,"1"-1"0,-1 0 0,1 1 0,-1-1 0,1 0 0,0 0 0,3 3 0,-3-3 265,12-3 654,14-3-494,40-10 350,65-26-10,-85 23-260,1 2 0,69-11 0,47-7 663,-138 29-922,-7 1 117,0-1-1,0-1 0,36-13 1,-54 17-234,-16 1-1408,-1 0-5763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3T07:49:42.998"/>
    </inkml:context>
    <inkml:brush xml:id="br0">
      <inkml:brushProperty name="width" value="0.05" units="cm"/>
      <inkml:brushProperty name="height" value="0.05" units="cm"/>
    </inkml:brush>
  </inkml:definitions>
  <inkml:trace contextRef="#ctx0" brushRef="#br0">0 139 5296,'0'2'336,"0"6"3248,4-11-3176,6-7-185,9-10 34,0 1 0,1 1 0,1 1 0,0 0 0,26-13 0,-41 27-172,1 1 0,0-1-1,0 2 1,-1-1 0,1 1 0,0 0 0,1 0-1,-1 1 1,0 0 0,0 0 0,0 1 0,0 0-1,0 0 1,13 4 0,-16-4-48,-1 0 0,0 0 0,0 1 0,0-1 0,0 1 0,0-1 0,0 1 0,0 0 0,0 0 0,-1 0 0,1 1 0,-1-1 0,0 0 0,1 1 0,-1 0 0,0-1 0,-1 1 0,1 0 0,0 0 0,-1 0 0,0 0 0,2 4-1,-2 0-2,1 0-1,-1-1 0,-1 1 0,1 0 0,-1 0 0,0 0 0,-1 0 0,-2 12 0,1-4-15,1-8 5,0-1 1,0 1-1,-1 0 0,-5 12 1,-66 131 256,63-134-269,-10 21 91,5-5-44,4-6 58,-1 0 0,-31 46 1,37-66-66,4-4-31,0 0 0,-1 1 0,1-1-1,0 1 1,0-1 0,0 1 0,1 0 0,-1 0-1,1 0 1,-2 4 0,2-5 55,0-1-70,1-1 0,0 0 0,-1 0 0,1 0-1,0 0 1,0 1 0,-1-1 0,1 0 0,0 0 0,0 1 0,-1-1 0,1 0 0,0 0 0,0 1 0,0-1 0,-1 0 0,1 1 0,0-1 0,0 0 0,0 1 0,0-1 0,0 0 0,0 1 0,0-1 0,0 0 0,0 1 0,0-1 0,0 0 0,0 1 0,0-1 0,0 0 0,0 1 0,0-1 0,0 1 0,57-5 47,-1-2 0,86-22-1,-134 26-48,26-6 18,1 2 0,52-3 0,-65 7-8,173-1 101,-181 3-103,-12 0 16,14 0 55,5-7-1928,-8 0-7614</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3T07:50:23.278"/>
    </inkml:context>
    <inkml:brush xml:id="br0">
      <inkml:brushProperty name="width" value="0.05" units="cm"/>
      <inkml:brushProperty name="height" value="0.05" units="cm"/>
    </inkml:brush>
  </inkml:definitions>
  <inkml:trace contextRef="#ctx0" brushRef="#br0">0 1 7000,'11'10'113,"-2"0"0,1 1 0,-1 1 0,-1 0 1,0 0-1,-1 0 0,0 1 0,-1 0 0,0 0 0,-1 1 0,-1 0 1,0 0-1,-1 0 0,2 21 0,-3 0 235,-3 0-1,-5 43 1,-4-19 33,8-48-317,-22 130 697,22-81-571,7 3-1377,0-35-5466</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3T07:50:23.643"/>
    </inkml:context>
    <inkml:brush xml:id="br0">
      <inkml:brushProperty name="width" value="0.05" units="cm"/>
      <inkml:brushProperty name="height" value="0.05" units="cm"/>
    </inkml:brush>
  </inkml:definitions>
  <inkml:trace contextRef="#ctx0" brushRef="#br0">0 17 6640,'21'-10'1237,"-20"10"-1192,0-1 1,0 1-1,0 0 1,0 0-1,0 0 0,0-1 1,0 1-1,0 0 1,0 0-1,0 1 0,0-1 1,0 0-1,0 0 1,2 1-1,5 0 53,178-8 2346,-184 7-2144,16 1 380,-16 0-652,0 0 0,-1 0 1,1 0-1,0 1 1,-1-1-1,1 1 0,-1-1 1,0 1-1,1-1 0,-1 1 1,0 0-1,0 0 1,0 0-1,0 0 0,-1-1 1,1 1-1,0 0 0,-1 0 1,1 0-1,-1 0 1,0 3-1,1 6 50,0-1 0,-1 1 0,-2 19 0,-2-1 25,-2 0 0,-1-1 1,-11 30-1,16-52-71,1-1 0,-1 0 0,1 1 0,-1 10 0,1-10-4,0 0 0,0-1-1,0 1 1,-1 0 0,0-1 0,0 1 0,-4 6 0,6-8 8,4 3-7,-3-5-10,3 2-10,-4-3-8,1-1-1,-1 1 1,0-1 0,1 1-1,-1-1 1,1 1-1,-1-1 1,1 1 0,-1-1-1,1 0 1,0 1 0,-1-1-1,1 0 1,-1 0-1,1 1 1,0-1 0,-1 0-1,2 0 1,35-2 11,-29 2-9,39-6 1,14-13-609,-52 16-453,28-10-7255</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3T07:50:27.226"/>
    </inkml:context>
    <inkml:brush xml:id="br0">
      <inkml:brushProperty name="width" value="0.05" units="cm"/>
      <inkml:brushProperty name="height" value="0.05" units="cm"/>
    </inkml:brush>
  </inkml:definitions>
  <inkml:trace contextRef="#ctx0" brushRef="#br0">86 87 2696,'0'0'2169,"-5"4"-1570,-14 13-347,14-13 1665,1-2-1488,4-2-384,0 0-1,0 1 0,0-1 0,0 0 1,-1 0-1,1 0 0,0 1 0,0-1 1,0 0-1,-1 0 0,1 0 0,0 0 1,0 0-1,-1 1 0,1-1 0,0 0 1,0 0-1,-1 0 0,1 0 0,0 0 1,0 0-1,-1 0 0,1 0 0,0 0 1,0 0-1,-1 0 0,1 0 0,0 0 1,0 0-1,-1 0 0,1 0 0,0 0 1,0-1-1,-1 1 0,1 0 0,0 0 1,-2-1 17,1 0 1,1 0 0,-1 0-1,0-1 1,0 1-1,0 0 1,1 0 0,-1 0-1,0-1 1,1 1-1,-1 0 1,1-1 0,0 1-1,-1-1 1,1 1-1,0 0 1,0-1 0,0 1-1,0-1 1,0 1-1,0-1 1,1 1 0,-1 0-1,0-1 1,1 1-1,-1 0 1,2-3 0,1-3 70,0-1 1,1 1 0,9-11-1,-6 7-3,-5 8 58,-1 1-124,0 0 1,1 0-1,0 0 1,-1 1-1,1-1 0,0 0 1,0 1-1,0-1 1,0 1-1,0 0 0,0 0 1,5-2-1,-5 2 10,1 4-39,1-1 1,0 1-1,0-1 0,0 0 1,0 0-1,6 2 1,-8-3-35,2 1 47,4 1 12,-3 0-9,4 5-5,-5-4-4,2 3-4,-4-4-31,1-1-1,-1 1 1,0 0-1,0 0 1,0 0 0,-1 0-1,1 0 1,-1 0-1,1 0 1,-1 0-1,0 0 1,0 1 0,-1-1-1,1 0 1,-1 1-1,1-1 1,-1 1-1,0-1 1,-1 1-1,1-1 1,0 0 0,-1 1-1,0-1 1,-2 6-1,-2 29 69,5-31-64,-1 0 1,0 0-1,0-1 0,-2 9 0,2-9-9,-9 19 64,5-16-49,0-1 0,-1 1-1,-1-1 1,1 0 0,-1-1 0,-1 0 0,1 0 0,-1 0 0,-1-1-1,-13 8 1,20-13-2,-1 2 4,-25 13 38,25-15-29,-13 9 84,13-8-110,-15 7 156,14-5 92,13-5 180,27-7-344,58-4 0,-78 10-72,1 0 1,-1 0-1,31-10 0,-30 7-10,117-28 50,42 1 7,-151 25 58,-28 9-115,2-1-3,0 0 1,0 0 0,0 0-1,0-1 1,0 1 0,0-1-1,0 1 1,0 0 0,0-1-1,0 0 1,0 1 0,-1-1-1,1 0 1,0 0 0,0 1-1,-1-1 1,1 0 0,-2 0 0,-172 0-2074,158 0-7328</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3T07:50:28.103"/>
    </inkml:context>
    <inkml:brush xml:id="br0">
      <inkml:brushProperty name="width" value="0.05" units="cm"/>
      <inkml:brushProperty name="height" value="0.05" units="cm"/>
    </inkml:brush>
  </inkml:definitions>
  <inkml:trace contextRef="#ctx0" brushRef="#br0">0 157 5472,'0'0'64,"2"-2"-11,5-6-20,-5 6 370,3-13-11,2 7-276,-3 3 24,4-4 25,0 1 87,0 1 0,0 0 0,1 1-1,0 0 1,0 0 0,0 1-1,11-5 1,2-1-92,2-6 568,-21 14-634,0 1 1,-1-1-1,1 1 1,1 0-1,-1 0 1,0 0-1,0 1 0,1-1 1,-1 1-1,1 0 1,-1 0-1,1 0 1,6 0-1,-6 1 124,5 5-20,-5-2-35,2 6-10,6 7 51,-8-12-176,-1 0 0,0 0-1,0 1 1,0-1 0,-1 1 0,1-1-1,-1 1 1,0 0 0,-1 0-1,1 0 1,-1 0 0,0 0 0,1 7-1,-2 0 24,0 1-1,-1-1 1,-4 19-1,-1 28 183,5-56-211,1 0 1,-1 0-1,0 0 1,0 0-1,0 0 1,0-1-1,-1 1 1,1 0-1,-1-1 1,1 1 0,-1-1-1,-3 4 1,-28 28 255,25-27-261,4-3 17,0-1 1,0 0-1,0 0 1,0 0-1,-1-1 1,0 1 0,1-1-1,-1 0 1,-7 2-1,-6 3 62,16-7-1,-1 2 4,-8 5-62,9-5 51,-1-1 4,-6 4-57,6-4 139,2 1-84,-3 5-6,2-5 50,2 0-87,0 5-3,0-5 125,3-2-158,6 0 4,-3-1-12,0 0 1,0 0 0,0-1 0,0 0 0,0 0 0,0 0 0,8-5 0,-4 2-2,78-27 21,-64 25-478,-1 2 1,1 0 0,43-1-1,-34 3-8591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3T07:50:29.588"/>
    </inkml:context>
    <inkml:brush xml:id="br0">
      <inkml:brushProperty name="width" value="0.05" units="cm"/>
      <inkml:brushProperty name="height" value="0.05" units="cm"/>
    </inkml:brush>
  </inkml:definitions>
  <inkml:trace contextRef="#ctx0" brushRef="#br0">0 1 8432,'0'0'4128,"3"6"-3719,0 3-360,-1 0 0,0-1 0,0 1 0,0 0 0,-1 0 0,-1 0 0,0 11 0,2 15 135,17 176 347,-15-130-375,-1-42-84,0 1 88,-1 65 0,-4-74-70,2-29 146,1-7-177,7-27-18,1 0 1,2 1 0,1 1-1,24-45 1,66-94 93,-92 151-129,19-22 29,-20 28-24,1 1 1,0 1-1,1 0 0,-1 0 1,18-11-1,-2 15-7,2 10 1,3 7-3,-3 9-2,-5 9 0,-5 11 0,-4 7 1,-11-30 1,-1 0 1,0 0-1,-2 0 1,0 0-1,-2 18 1,-14 65 6,11-77-1,-2 7 0,2 0-1,1 0 1,-1 42 0,5-69-8,-2 37 14,1 0 1,3-1-1,1 1 0,12 57 1,-11-81 2,1 1 0,0-1 1,2 0-1,15 30 0,-14-41 18,2 0-16,-1-1-14,-1 0 0,0-1-1,1 0 1,0-1-1,-1 0 1,1 0-1,12 0 1,27 0 7,-41-2-12,-1-1 1,1 0-1,0 0 1,0 0-1,10-4 1,1-3-135,-1-1 1,0-1-1,-1 0 0,18-15 1,-19 15-1095,50-38-8252</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3T07:50:30.426"/>
    </inkml:context>
    <inkml:brush xml:id="br0">
      <inkml:brushProperty name="width" value="0.05" units="cm"/>
      <inkml:brushProperty name="height" value="0.05" units="cm"/>
    </inkml:brush>
  </inkml:definitions>
  <inkml:trace contextRef="#ctx0" brushRef="#br0">960 1 8880,'0'21'21,"-1"-17"-12,0 0 1,0 0-1,0 0 0,0 0 0,-1-1 1,1 1-1,-1 0 0,0-1 1,0 1-1,-1-1 0,-2 4 0,2-3 53,-4 7 123,-1-1-1,0 0 0,-1-1 1,0 0-1,-16 13 0,17-16-76,-11 10 357,-1-2 1,-41 24 0,42-27-338,-6 4 267,-1-1 1,-54 21 0,11-8 173,55-21-422,-30 12 243,-78 47 0,58-26-128,-142 84 677,193-116-812,1 2-1,0 0 1,0 0 0,-20 22-1,31-29 159,-1 0-163,-4 6-10,5-6 54,2-2-116,7 2-8,-7-2-38,0 0-1,1 1 0,-1-1 0,0 1 0,1-1 0,-1 1 1,0-1-1,1 1 0,-1 0 0,0 0 0,0 0 0,0 0 1,0 0-1,2 1 0,-1 0-2,-1 0 0,1-1 1,0 1-1,-1-1 0,1 0 0,0 0 1,0 1-1,0-1 0,0 0 1,3 0-1,19 7 11,14 1-10,3-1-2,2-1 0,35 1 0,-31-5-6,94 5 3,-81-4-7,95 9-9,39-4-25,-160-6 25,-29-2 14,-1 0 1,0 0-1,0-1 1,1 0-1,-1 1 0,0-1 1,0-1-1,1 1 0,-1-1 1,0 0-1,0 0 1,1 0-1,-1 0 0,0-1 1,0 1-1,-1-1 0,1 0 1,6-5-1,5-6-2041,-1 0-8174</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3T07:50:31.344"/>
    </inkml:context>
    <inkml:brush xml:id="br0">
      <inkml:brushProperty name="width" value="0.05" units="cm"/>
      <inkml:brushProperty name="height" value="0.05" units="cm"/>
    </inkml:brush>
  </inkml:definitions>
  <inkml:trace contextRef="#ctx0" brushRef="#br0">84 504 4216,'0'0'793,"2"-13"286,21-86 1024,-17 68-2049,31-134 1493,-36 158-1474,4-17 263,0 1 1,1 0-1,2 1 0,0-1 0,20-36 0,-26 54 14,-1-3-13,0 7-179,1 5-5,23 78 193,-16-44-110,8 75-1,-14-88-196,0-3 99,1 36 0,-3-28-94,5 65 140,1 96 188,-10-116-264,2-42-67,0 20 75,-8 60 0,5-34 112,2-78-223,0 1 1,1 0 0,-1-1-1,0 1 1,0-1-1,0 0 1,0 1-1,0-1 1,0 0 0,0 0-1,0 0 1,-4 1-1,6-2-4,-11 4 25,-1 0 0,1-1-1,0 0 1,-16 1 0,7 0-11,-48 6 120,54-9-78,0 1 0,0 1 0,-16 4 0,28-6 43,0-1-56,-7 0 0,7 0 93,21-4-91,113-1 22,-80 4-55,-25-1-11,69-1 15,-42 3-17,-26 0 0,-1 0-2158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3T07:49:45.492"/>
    </inkml:context>
    <inkml:brush xml:id="br0">
      <inkml:brushProperty name="width" value="0.05" units="cm"/>
      <inkml:brushProperty name="height" value="0.05" units="cm"/>
    </inkml:brush>
  </inkml:definitions>
  <inkml:trace contextRef="#ctx0" brushRef="#br0">0 472 4664,'0'0'3769,"5"-1"-3277,19-2 329,-22 2-518,6-7-14,15-9 14,1 0-1,0 1 0,2 2 0,-1 0 0,55-19 1,115-49 777,-175 73-968,-1 1 1,30-7 0,0 0 46,116-49 212,-149 57-356,-11 5 1,0 0-1,-1 0 1,1-1-1,-1 1 1,0-1-1,7-6 1,-2 2 17,0 0 1,-1-1-1,1-1 1,-2 1-1,1-1 1,-1-1 0,0 1-1,-1-1 1,0 0-1,4-13 1,-7 18-18,3-5-1752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3T07:49:45.890"/>
    </inkml:context>
    <inkml:brush xml:id="br0">
      <inkml:brushProperty name="width" value="0.05" units="cm"/>
      <inkml:brushProperty name="height" value="0.05" units="cm"/>
    </inkml:brush>
  </inkml:definitions>
  <inkml:trace contextRef="#ctx0" brushRef="#br0">48 1 6728,'0'26'-26,"0"-24"84,-2 1 2,-7 10-4,6-9 164,1-2 0,-2 3-38,0 1 1,1 0 0,0-1-1,0 1 1,0 0-1,1 1 1,0-1 0,0 0-1,0 1 1,1-1-1,0 1 1,0 0-1,1-1 1,0 1 0,0-1-1,0 1 1,1 0-1,2 11 1,13 44 296,30 134 551,-42-173-982,3 53 259,17 196 740,-23-261-1125,0 0-96,0-1 0,1 1 0,0-1 0,1 1 0,4 11 0,-1-10-8352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3T07:49:46.829"/>
    </inkml:context>
    <inkml:brush xml:id="br0">
      <inkml:brushProperty name="width" value="0.05" units="cm"/>
      <inkml:brushProperty name="height" value="0.05" units="cm"/>
    </inkml:brush>
  </inkml:definitions>
  <inkml:trace contextRef="#ctx0" brushRef="#br0">16 175 6728,'1'0'5397,"4"-16"-4380,3-26-1133,-3-46 1052,-4 84-746,4-6-13,-3 6-25,-1-5-7,-1 7-18,8 47 161,4 23-193,20 120 79,-18-118-124,22 88 79,-34-150-111,1 2 13,-1 0-1,0 0 1,-1 0-1,0 1 1,0-1-1,-1 0 1,-2 18 0,1-27-30,1 0 1,0-1 0,0 1 0,-1-1-1,1 1 1,0 0 0,-1-1 0,1 1 0,-1-1-1,1 1 1,-1-1 0,1 1 0,-1-1 0,1 1-1,-1-1 1,1 0 0,-1 1 0,1-1 0,-1 0-1,0 0 1,1 1 0,-1-1 0,0 0-1,1 0 1,-2 0 0,-21 2 63,-4 0 24,21 0-74,0 0 1,1-1 0,-1 0 0,0 0 0,1 0-1,-12-1 1,15 0 18,-3 0-2,3 0-16,-1 0 0,1 0 0,-1 0 0,1 0-1,-1 0 1,1 0 0,-1 0 0,1 1 0,-1-1 0,1 1-1,-4 1 1,6-1-16,0-1 0,0 0 1,0 1-1,0-1 0,0 0 0,0 1 0,0-1 0,0 1 0,0-1 0,0 0 1,0 1-1,0-1 0,0 0 0,0 1 0,1-1 0,-1 0 0,0 1 0,0-1 1,0 0-1,0 1 0,1-1 0,-1 0 0,0 1 0,0-1 0,1 0 0,-1 0 1,0 1-1,0-1 0,1 0 0,-1 0 0,0 0 0,1 1 0,-1-1 0,0 0 1,1 0-1,-1 0 0,0 0 0,1 0 0,-1 0 0,0 0 0,1 0 0,-1 0 1,1 0-1,-1 0 0,0 0 0,1 0 0,-1 0 0,0 0 0,1 0 0,-1 0 1,0 0-1,1 0 0,-1 0 0,0-1 0,1 1 0,-1 0 0,1 0 0,0-1 1,7 0-1,-1-1 1,1 0-1,-1 0 0,1-1 0,6-3 1,1-1-1,38-13 0,5-2 0,3 5 0,2 2 0,100-23-16,-150 35 7,-1 0 0,1-1 1,-1-1-1,0 0 1,0 0-1,12-9 1,12-13-1948,1-4-7804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3T07:49:52.812"/>
    </inkml:context>
    <inkml:brush xml:id="br0">
      <inkml:brushProperty name="width" value="0.05" units="cm"/>
      <inkml:brushProperty name="height" value="0.05" units="cm"/>
    </inkml:brush>
  </inkml:definitions>
  <inkml:trace contextRef="#ctx0" brushRef="#br0">31 217 4040,'0'0'9142,"-5"0"-9134,-14 0-5,19 0-3,-1-1 1,1 1-1,-1 0 1,1 0-1,0-1 1,-1 1 0,1 0-1,0 0 1,-1-1-1,1 1 1,0 0-1,0-1 1,-1 1-1,1 0 1,0-1-1,0 1 1,-1-1-1,1 1 1,0 0-1,0-1 1,0 1-1,0-1 1,0 1-1,0-1 1,0 1-1,0 0 1,0-1-1,0 1 1,0-1-1,0 1 1,0-1-1,0 1 1,0-1-1,0 1 1,0 0-1,1-1 1,-1 0 0,1-6 13,1 1 0,0-1 0,0 0 0,0 1 0,1 0 0,0-1-1,0 1 1,1 0 0,8-10 0,0 1 17,23-22-1,-35 37-30,11-9 45,0 0 1,0 0-1,1 1 1,0 0-1,1 1 1,0 1-1,25-10 1,-34 15-25,0 0 1,0 1-1,1-1 1,-1 1-1,0 0 0,0 0 1,1 0-1,-1 0 1,0 1-1,0 0 0,1-1 1,-1 2-1,0-1 1,0 0-1,0 1 0,0 0 1,5 3-1,-7-3-12,0 1 0,0-1 0,0 0 0,0 1-1,-1 0 1,1-1 0,-1 1 0,1 0 0,-1 0 0,0 0 0,0 0-1,0 0 1,0 3 0,0-3-1,2 9 12,0 1 0,0-1 0,-1 1 0,0-1 0,-1 1 0,-2 24 0,1-24-6,-2 1 0,1-1 0,-1 0 0,-1 0 0,-1-1 0,0 1 0,-11 24 0,5-19 9,-1 1 0,-1-2-1,-20 25 1,24-34 4,0 0 0,-1-1 1,-11 8-1,-1 1 19,19-14-6,-2 0 0,-1-1-33,-21 12 234,14-6-153,7-4 0,-5 0-3,8 0-10,1 4-6,1-3-10,4 4-7,0-4-15,22 0-20,-1-1 0,1 0 0,0-2 0,37-3 0,-2-2-15,-24 1-5,1-2 0,53-14 1,-73 13 0,27-7-3,94-24-4,-132 35 9,24-2 0,-19 2 0,4-5 0,4-4 0,-19 10 0,2 1-3,-2 0-9</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3T07:49:55.737"/>
    </inkml:context>
    <inkml:brush xml:id="br0">
      <inkml:brushProperty name="width" value="0.05" units="cm"/>
      <inkml:brushProperty name="height" value="0.05" units="cm"/>
    </inkml:brush>
  </inkml:definitions>
  <inkml:trace contextRef="#ctx0" brushRef="#br0">118 196 5112,'0'0'809,"4"-5"-450,-3 4-402,3-3 207,-1-1 0,1 0 0,-1 0 0,0 0 0,0 0 0,3-10 0,5-57 1404,-11 70-1115,0 6-242,0 80 188,-18 57 137,6-81-296,5-25-94,4-16 0,0 0 0,-2 0 0,-9 26 0,4-27 95,10-18-237,0 0 0,0 0 1,0 0-1,0-1 0,0 1 0,0 0 0,0 0 1,0 0-1,0 0 0,0 0 0,0 0 0,0 0 1,0 0-1,0 0 0,0 0 0,0-1 0,0 1 1,0 0-1,0 0 0,0 0 0,0 0 0,0 0 1,0 0-1,0 0 0,-1 0 0,1 0 0,0 0 1,0 0-1,0 0 0,0 0 0,0 0 1,0 0-1,0 0 0,0-1 0,0 1 0,0 0 1,0 0-1,-1 0 0,1 0 0,0 0 0,0 0 1,0 0-1,0 0 0,0 0 0,0 0 0,0 0 1,0 0-1,0 0 0,-1 1 0,1-1 0,0 0 1,0 0-1,0 0 0,0 0 0,0 0 1,0 0-1,0 0 0,0 0 0,0 0 0,0 0 1,0 0-1,0 0 0,0 0 0,-1 0 0,1 0 1,0 0-1,0 1 0,0-1 0,0 0 0,2-33 450,1 8-489,-2-35 88,20-96 74,-15 127-104,-2 10 77,10-31-1,-14 48 85,0 5-173,1 13 15,-2-1 0,0 1 0,-6 26 0,2-7-7,0 1 19,-14 51 1,-8-6 18,26-79-42,-1 1 4,2-3-16,-1 1 0,1-1 0,0 0 0,0 1 0,-1-1 0,1 1 0,0-1 0,-1 0-1,1 1 1,0-1 0,-1 0 0,1 1 0,-1-1 0,1 0 0,0 0 0,-1 1 0,1-1 0,-1 0 0,1 0 0,-1 0 0,1 1 0,-1-1 0,1 0 0,-1 0 0,1 0 0,-1 0 0,1 0 0,-1 0 0,1 0 0,-1 0 0,1 0 0,-1-1 0,0 0 0,0 0-1,1 1 1,-1-1-1,1 0 1,-1 0-1,1 0 1,-1 0-1,1 0 1,0-1-1,0 1 1,-1 0-1,1 0 1,0 0-1,0-1 1,1-56 26,0 42-24,3-34 36,-4-69 1,-3 109-31,2 5-5,0 0 1,0 0-1,0 0 0,1 0 0,0 0 0,0-6 1,0 3 1,-1 28-1,-1 0 1,-1 0 0,-9 33-1,-8 45 27,12-25 16,8-71-36,0 5-5,0-7-7,-1 0 0,1 1-1,0-1 1,0 0 0,0 0 0,0 0 0,0 0-1,0 0 1,0 0 0,0 1 0,0-1-1,0 0 1,0 0 0,0 0 0,0 0 0,0 0-1,0 0 1,0 1 0,0-1 0,0 0-1,0 0 1,0 0 0,0 0 0,0 0-1,0 0 1,1 0 0,-1 1 0,0-1 0,0 0-1,0 0 1,0 0 0,0 0 0,0 0-1,0 0 1,0 0 0,0 0 0,1 0 0,-1 1-1,0-1 1,0 0 0,0 0 0,0 0-1,0 0 1,0 0 0,0 0 0,1 0-1,-1 0 1,0 0 0,0 0 0,0 0 0,0 0-1,0 0 1,1 0 0,4-6 1,0-1 0,-1 1 1,1-1-1,-1 0 0,-1 0 1,1 0-1,-1 0 0,0-1 0,-1 1 1,2-10-1,7-31 1,-10 32-2,0 6-1,0 1 0,1-1 0,0 0 1,4-9-1,13-43 31,-19 60-1,1 5-25,7 40 10,-8-12-13,0-19 0,-9 45 1,9-56-4,-2 11 0,-4 32 0,5-26 0,3-9 0,5-21 0,-2-22 0,-1-14 0,-1-5 0,2 5 0,-2 34 0,-2 7 0,1 0 0,-1 0 0,0 0 0,-1 0 0,0-8 0,1 9 0,0 10 0,1 16 0,-3 29 0,-4 5 0,-1-1 1,5-8 4,1-6-2,1-28 0,-1 0-1,-8 27 0,5-30-2,-3 31 0,3-23 0,1-10 0,2-14 0,0 5 0,2-35 0,-1 22 0,11-72 0,-7 26 0,-6 1 0,-1-2 0,2 1 0,1 41 0,2-45 0,-5 46 0,0 15 0,-2 7 0,2 1-1,0 0 1,1-1-1,0 0 1,0 0 0,0 1-1,0-1 1,0 0-1,1 1 1,-1-1-1,1 1 1,-1-1 0,1 1-1,0-1 1,0 1-1,0 2 1,-8 151-9,6-89 1,0-43 6,1 6-17,-9 52 1,8-77 16,-1 33 3,3-10-1,2-21 0,5-23 0,2-12 0,2-7 0,0-15 0,-3-14 0,-5-10 0,-2-3 0,8-93-58,-9 167 37,-1 9 6,-18 223-102,11-141 80,6-58 22,-2 24-21,-11 60-1,14-111 33,-2 21-3,-1 30-37,7-76 43,3-19 1,-1-16 0,-3-8 0,1-5 0,1 0 0,1 12 0,-3 17 0,-2-1 0,0 33-2,0 10-2,0 17-6,0 3 3,0 36-9,0-49 15,0 34-10,-1 1 0,-13 70 1,-10-19-6,7-29 5,17-63 9,0 0 0,0 0 0,0 0 0,0 0-1,0 0 1,0 0 0,0 0 0,1 0 0,-1 0 0,1 0 0,-1 0 0,1 0 0,2 3 0,-2-2-2,0-2 2,0-1 1,-1 1-1,1-1 0,0 0 1,-1 1-1,1-1 1,0 0-1,0 0 1,-1 1-1,1-1 1,0 0-1,0 0 1,0 0-1,-1 0 1,1 0-1,0 0 0,0 0 1,-1 0-1,1-1 1,0 1-1,0 0 1,-1 0-1,1-1 1,0 1-1,1-1 1,24-15-1603,3-4-6396</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3-03T07:49:56.855"/>
    </inkml:context>
    <inkml:brush xml:id="br0">
      <inkml:brushProperty name="width" value="0.05" units="cm"/>
      <inkml:brushProperty name="height" value="0.05" units="cm"/>
    </inkml:brush>
  </inkml:definitions>
  <inkml:trace contextRef="#ctx0" brushRef="#br0">1 158 3768,'35'-37'-102,"-15"15"340,34-28 0,-46 44-55,1-1 0,0 2 1,0-1-1,0 1 1,1 1-1,-1 0 1,21-6-1,-26 9-95,1 1 0,-1 0 0,1-1 0,-1 2 0,1-1 0,0 0 0,-1 1-1,1 0 1,-1 0 0,0 1 0,1-1 0,-1 1 0,0 0 0,0 0 0,0 0 0,0 0 0,0 1 0,6 5-1,-5-3 7,0-1-1,0 0 0,-1 1 0,1 0 0,-1 0 0,-1 1 0,1-1 0,-1 1 0,1 0 0,-2-1 0,1 1 0,2 10 0,-1 6 370,1 37 1,-5-58-344,0 2 0,0 21-904</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DB13E-8A60-7052-29A6-D069DEB5B5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22D06B3-BD03-CDAA-B88B-C810B80511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FA1CE790-6FC6-1744-8E9A-DB4516243548}"/>
              </a:ext>
            </a:extLst>
          </p:cNvPr>
          <p:cNvSpPr>
            <a:spLocks noGrp="1"/>
          </p:cNvSpPr>
          <p:nvPr>
            <p:ph type="dt" sz="half" idx="10"/>
          </p:nvPr>
        </p:nvSpPr>
        <p:spPr/>
        <p:txBody>
          <a:bodyPr/>
          <a:lstStyle/>
          <a:p>
            <a:fld id="{4611971B-9093-4D40-8234-155FA5BED4E1}" type="datetimeFigureOut">
              <a:rPr lang="en-IN" smtClean="0"/>
              <a:t>01-04-2023</a:t>
            </a:fld>
            <a:endParaRPr lang="en-IN"/>
          </a:p>
        </p:txBody>
      </p:sp>
      <p:sp>
        <p:nvSpPr>
          <p:cNvPr id="5" name="Footer Placeholder 4">
            <a:extLst>
              <a:ext uri="{FF2B5EF4-FFF2-40B4-BE49-F238E27FC236}">
                <a16:creationId xmlns:a16="http://schemas.microsoft.com/office/drawing/2014/main" id="{B032BC36-BD3C-411F-9608-996616BEEEE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0AA35D8-9538-0BD4-716B-3F6207916E54}"/>
              </a:ext>
            </a:extLst>
          </p:cNvPr>
          <p:cNvSpPr>
            <a:spLocks noGrp="1"/>
          </p:cNvSpPr>
          <p:nvPr>
            <p:ph type="sldNum" sz="quarter" idx="12"/>
          </p:nvPr>
        </p:nvSpPr>
        <p:spPr/>
        <p:txBody>
          <a:bodyPr/>
          <a:lstStyle/>
          <a:p>
            <a:fld id="{D4BB86AC-FAB2-4FE4-8E39-92069440DEC4}" type="slidenum">
              <a:rPr lang="en-IN" smtClean="0"/>
              <a:t>‹#›</a:t>
            </a:fld>
            <a:endParaRPr lang="en-IN"/>
          </a:p>
        </p:txBody>
      </p:sp>
    </p:spTree>
    <p:extLst>
      <p:ext uri="{BB962C8B-B14F-4D97-AF65-F5344CB8AC3E}">
        <p14:creationId xmlns:p14="http://schemas.microsoft.com/office/powerpoint/2010/main" val="4151532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02DCE-76D8-723A-EF39-ED58E640F881}"/>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37164C3-E587-B744-8DA9-961BC2F240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D5D23B2-6C94-23AC-A818-A5C28E867835}"/>
              </a:ext>
            </a:extLst>
          </p:cNvPr>
          <p:cNvSpPr>
            <a:spLocks noGrp="1"/>
          </p:cNvSpPr>
          <p:nvPr>
            <p:ph type="dt" sz="half" idx="10"/>
          </p:nvPr>
        </p:nvSpPr>
        <p:spPr/>
        <p:txBody>
          <a:bodyPr/>
          <a:lstStyle/>
          <a:p>
            <a:fld id="{4611971B-9093-4D40-8234-155FA5BED4E1}" type="datetimeFigureOut">
              <a:rPr lang="en-IN" smtClean="0"/>
              <a:t>01-04-2023</a:t>
            </a:fld>
            <a:endParaRPr lang="en-IN"/>
          </a:p>
        </p:txBody>
      </p:sp>
      <p:sp>
        <p:nvSpPr>
          <p:cNvPr id="5" name="Footer Placeholder 4">
            <a:extLst>
              <a:ext uri="{FF2B5EF4-FFF2-40B4-BE49-F238E27FC236}">
                <a16:creationId xmlns:a16="http://schemas.microsoft.com/office/drawing/2014/main" id="{0EED6D89-BCF1-B7C6-1761-E963E3E6EEB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1DE5274-C372-35C5-7C33-62DB994A2917}"/>
              </a:ext>
            </a:extLst>
          </p:cNvPr>
          <p:cNvSpPr>
            <a:spLocks noGrp="1"/>
          </p:cNvSpPr>
          <p:nvPr>
            <p:ph type="sldNum" sz="quarter" idx="12"/>
          </p:nvPr>
        </p:nvSpPr>
        <p:spPr/>
        <p:txBody>
          <a:bodyPr/>
          <a:lstStyle/>
          <a:p>
            <a:fld id="{D4BB86AC-FAB2-4FE4-8E39-92069440DEC4}" type="slidenum">
              <a:rPr lang="en-IN" smtClean="0"/>
              <a:t>‹#›</a:t>
            </a:fld>
            <a:endParaRPr lang="en-IN"/>
          </a:p>
        </p:txBody>
      </p:sp>
    </p:spTree>
    <p:extLst>
      <p:ext uri="{BB962C8B-B14F-4D97-AF65-F5344CB8AC3E}">
        <p14:creationId xmlns:p14="http://schemas.microsoft.com/office/powerpoint/2010/main" val="1861887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E50263-CD1F-E2A3-F340-B13BD56677F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F08195A-D6F5-1086-75DA-B13EBB4FD4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65A983C-636F-9C68-3FE5-1445F77F9905}"/>
              </a:ext>
            </a:extLst>
          </p:cNvPr>
          <p:cNvSpPr>
            <a:spLocks noGrp="1"/>
          </p:cNvSpPr>
          <p:nvPr>
            <p:ph type="dt" sz="half" idx="10"/>
          </p:nvPr>
        </p:nvSpPr>
        <p:spPr/>
        <p:txBody>
          <a:bodyPr/>
          <a:lstStyle/>
          <a:p>
            <a:fld id="{4611971B-9093-4D40-8234-155FA5BED4E1}" type="datetimeFigureOut">
              <a:rPr lang="en-IN" smtClean="0"/>
              <a:t>01-04-2023</a:t>
            </a:fld>
            <a:endParaRPr lang="en-IN"/>
          </a:p>
        </p:txBody>
      </p:sp>
      <p:sp>
        <p:nvSpPr>
          <p:cNvPr id="5" name="Footer Placeholder 4">
            <a:extLst>
              <a:ext uri="{FF2B5EF4-FFF2-40B4-BE49-F238E27FC236}">
                <a16:creationId xmlns:a16="http://schemas.microsoft.com/office/drawing/2014/main" id="{4C2B526D-72EA-29B9-FF08-214F0315AFF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6983178-6FE0-16B6-FA57-99C50B8689BC}"/>
              </a:ext>
            </a:extLst>
          </p:cNvPr>
          <p:cNvSpPr>
            <a:spLocks noGrp="1"/>
          </p:cNvSpPr>
          <p:nvPr>
            <p:ph type="sldNum" sz="quarter" idx="12"/>
          </p:nvPr>
        </p:nvSpPr>
        <p:spPr/>
        <p:txBody>
          <a:bodyPr/>
          <a:lstStyle/>
          <a:p>
            <a:fld id="{D4BB86AC-FAB2-4FE4-8E39-92069440DEC4}" type="slidenum">
              <a:rPr lang="en-IN" smtClean="0"/>
              <a:t>‹#›</a:t>
            </a:fld>
            <a:endParaRPr lang="en-IN"/>
          </a:p>
        </p:txBody>
      </p:sp>
    </p:spTree>
    <p:extLst>
      <p:ext uri="{BB962C8B-B14F-4D97-AF65-F5344CB8AC3E}">
        <p14:creationId xmlns:p14="http://schemas.microsoft.com/office/powerpoint/2010/main" val="68422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A7A01-DB86-010D-E2F9-F375691AA7A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B7493C2-50E8-37BF-5450-A75C8B1A05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E24EDF6-FF97-4F1B-4C3B-3D03A120B01B}"/>
              </a:ext>
            </a:extLst>
          </p:cNvPr>
          <p:cNvSpPr>
            <a:spLocks noGrp="1"/>
          </p:cNvSpPr>
          <p:nvPr>
            <p:ph type="dt" sz="half" idx="10"/>
          </p:nvPr>
        </p:nvSpPr>
        <p:spPr/>
        <p:txBody>
          <a:bodyPr/>
          <a:lstStyle/>
          <a:p>
            <a:fld id="{4611971B-9093-4D40-8234-155FA5BED4E1}" type="datetimeFigureOut">
              <a:rPr lang="en-IN" smtClean="0"/>
              <a:t>01-04-2023</a:t>
            </a:fld>
            <a:endParaRPr lang="en-IN"/>
          </a:p>
        </p:txBody>
      </p:sp>
      <p:sp>
        <p:nvSpPr>
          <p:cNvPr id="5" name="Footer Placeholder 4">
            <a:extLst>
              <a:ext uri="{FF2B5EF4-FFF2-40B4-BE49-F238E27FC236}">
                <a16:creationId xmlns:a16="http://schemas.microsoft.com/office/drawing/2014/main" id="{205FF6DD-BEAF-4EF8-E5E3-4C85B198D1C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8E549DC-C180-8E27-9B4F-BF577DC3B0E6}"/>
              </a:ext>
            </a:extLst>
          </p:cNvPr>
          <p:cNvSpPr>
            <a:spLocks noGrp="1"/>
          </p:cNvSpPr>
          <p:nvPr>
            <p:ph type="sldNum" sz="quarter" idx="12"/>
          </p:nvPr>
        </p:nvSpPr>
        <p:spPr/>
        <p:txBody>
          <a:bodyPr/>
          <a:lstStyle/>
          <a:p>
            <a:fld id="{D4BB86AC-FAB2-4FE4-8E39-92069440DEC4}" type="slidenum">
              <a:rPr lang="en-IN" smtClean="0"/>
              <a:t>‹#›</a:t>
            </a:fld>
            <a:endParaRPr lang="en-IN"/>
          </a:p>
        </p:txBody>
      </p:sp>
    </p:spTree>
    <p:extLst>
      <p:ext uri="{BB962C8B-B14F-4D97-AF65-F5344CB8AC3E}">
        <p14:creationId xmlns:p14="http://schemas.microsoft.com/office/powerpoint/2010/main" val="2012064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EAD24-6580-2E8D-DDE0-08F177CADE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920ABDBF-B67F-577D-BC3A-BB6756E91C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277139-12DE-F59C-CF37-CD3D44C9E5A6}"/>
              </a:ext>
            </a:extLst>
          </p:cNvPr>
          <p:cNvSpPr>
            <a:spLocks noGrp="1"/>
          </p:cNvSpPr>
          <p:nvPr>
            <p:ph type="dt" sz="half" idx="10"/>
          </p:nvPr>
        </p:nvSpPr>
        <p:spPr/>
        <p:txBody>
          <a:bodyPr/>
          <a:lstStyle/>
          <a:p>
            <a:fld id="{4611971B-9093-4D40-8234-155FA5BED4E1}" type="datetimeFigureOut">
              <a:rPr lang="en-IN" smtClean="0"/>
              <a:t>01-04-2023</a:t>
            </a:fld>
            <a:endParaRPr lang="en-IN"/>
          </a:p>
        </p:txBody>
      </p:sp>
      <p:sp>
        <p:nvSpPr>
          <p:cNvPr id="5" name="Footer Placeholder 4">
            <a:extLst>
              <a:ext uri="{FF2B5EF4-FFF2-40B4-BE49-F238E27FC236}">
                <a16:creationId xmlns:a16="http://schemas.microsoft.com/office/drawing/2014/main" id="{63AC7D70-1874-2690-E2C9-D5F6874FA64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CDC592B-57A9-15A4-0058-14B5A24AC674}"/>
              </a:ext>
            </a:extLst>
          </p:cNvPr>
          <p:cNvSpPr>
            <a:spLocks noGrp="1"/>
          </p:cNvSpPr>
          <p:nvPr>
            <p:ph type="sldNum" sz="quarter" idx="12"/>
          </p:nvPr>
        </p:nvSpPr>
        <p:spPr/>
        <p:txBody>
          <a:bodyPr/>
          <a:lstStyle/>
          <a:p>
            <a:fld id="{D4BB86AC-FAB2-4FE4-8E39-92069440DEC4}" type="slidenum">
              <a:rPr lang="en-IN" smtClean="0"/>
              <a:t>‹#›</a:t>
            </a:fld>
            <a:endParaRPr lang="en-IN"/>
          </a:p>
        </p:txBody>
      </p:sp>
    </p:spTree>
    <p:extLst>
      <p:ext uri="{BB962C8B-B14F-4D97-AF65-F5344CB8AC3E}">
        <p14:creationId xmlns:p14="http://schemas.microsoft.com/office/powerpoint/2010/main" val="529363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51DBE-279F-F028-729D-6D11623245B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427939DA-2E92-2EB2-C8E7-B122E360F2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1188A9D-E51D-5C3D-C431-0ADF2844D0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52D8CD54-56D1-A23D-9B4D-6CFCB4518A73}"/>
              </a:ext>
            </a:extLst>
          </p:cNvPr>
          <p:cNvSpPr>
            <a:spLocks noGrp="1"/>
          </p:cNvSpPr>
          <p:nvPr>
            <p:ph type="dt" sz="half" idx="10"/>
          </p:nvPr>
        </p:nvSpPr>
        <p:spPr/>
        <p:txBody>
          <a:bodyPr/>
          <a:lstStyle/>
          <a:p>
            <a:fld id="{4611971B-9093-4D40-8234-155FA5BED4E1}" type="datetimeFigureOut">
              <a:rPr lang="en-IN" smtClean="0"/>
              <a:t>01-04-2023</a:t>
            </a:fld>
            <a:endParaRPr lang="en-IN"/>
          </a:p>
        </p:txBody>
      </p:sp>
      <p:sp>
        <p:nvSpPr>
          <p:cNvPr id="6" name="Footer Placeholder 5">
            <a:extLst>
              <a:ext uri="{FF2B5EF4-FFF2-40B4-BE49-F238E27FC236}">
                <a16:creationId xmlns:a16="http://schemas.microsoft.com/office/drawing/2014/main" id="{D7139B41-EC6B-AF91-D1A3-F3B52D6DC8E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6928BC6-C74C-ED74-46AC-E55FAAA22BFA}"/>
              </a:ext>
            </a:extLst>
          </p:cNvPr>
          <p:cNvSpPr>
            <a:spLocks noGrp="1"/>
          </p:cNvSpPr>
          <p:nvPr>
            <p:ph type="sldNum" sz="quarter" idx="12"/>
          </p:nvPr>
        </p:nvSpPr>
        <p:spPr/>
        <p:txBody>
          <a:bodyPr/>
          <a:lstStyle/>
          <a:p>
            <a:fld id="{D4BB86AC-FAB2-4FE4-8E39-92069440DEC4}" type="slidenum">
              <a:rPr lang="en-IN" smtClean="0"/>
              <a:t>‹#›</a:t>
            </a:fld>
            <a:endParaRPr lang="en-IN"/>
          </a:p>
        </p:txBody>
      </p:sp>
    </p:spTree>
    <p:extLst>
      <p:ext uri="{BB962C8B-B14F-4D97-AF65-F5344CB8AC3E}">
        <p14:creationId xmlns:p14="http://schemas.microsoft.com/office/powerpoint/2010/main" val="1206297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B7C0D-DDF3-9736-65B7-86E21F8D4CDA}"/>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9DA0ABE-F521-4A40-D9ED-58FFD7729A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9D808D-053F-8216-ED64-E6866F27F4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A41F5B97-5B50-DC17-52EC-CCEF8AE73F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3CEC0A-A1FA-A028-A456-2F02E6F57F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3BFF67DF-1AD2-1B28-FEF2-15BE3CF89A53}"/>
              </a:ext>
            </a:extLst>
          </p:cNvPr>
          <p:cNvSpPr>
            <a:spLocks noGrp="1"/>
          </p:cNvSpPr>
          <p:nvPr>
            <p:ph type="dt" sz="half" idx="10"/>
          </p:nvPr>
        </p:nvSpPr>
        <p:spPr/>
        <p:txBody>
          <a:bodyPr/>
          <a:lstStyle/>
          <a:p>
            <a:fld id="{4611971B-9093-4D40-8234-155FA5BED4E1}" type="datetimeFigureOut">
              <a:rPr lang="en-IN" smtClean="0"/>
              <a:t>01-04-2023</a:t>
            </a:fld>
            <a:endParaRPr lang="en-IN"/>
          </a:p>
        </p:txBody>
      </p:sp>
      <p:sp>
        <p:nvSpPr>
          <p:cNvPr id="8" name="Footer Placeholder 7">
            <a:extLst>
              <a:ext uri="{FF2B5EF4-FFF2-40B4-BE49-F238E27FC236}">
                <a16:creationId xmlns:a16="http://schemas.microsoft.com/office/drawing/2014/main" id="{01B9C7F6-266C-BD88-4BB1-8D711A598C7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0083CB8-5A07-C0A3-9CF7-C0AAEB1B5D62}"/>
              </a:ext>
            </a:extLst>
          </p:cNvPr>
          <p:cNvSpPr>
            <a:spLocks noGrp="1"/>
          </p:cNvSpPr>
          <p:nvPr>
            <p:ph type="sldNum" sz="quarter" idx="12"/>
          </p:nvPr>
        </p:nvSpPr>
        <p:spPr/>
        <p:txBody>
          <a:bodyPr/>
          <a:lstStyle/>
          <a:p>
            <a:fld id="{D4BB86AC-FAB2-4FE4-8E39-92069440DEC4}" type="slidenum">
              <a:rPr lang="en-IN" smtClean="0"/>
              <a:t>‹#›</a:t>
            </a:fld>
            <a:endParaRPr lang="en-IN"/>
          </a:p>
        </p:txBody>
      </p:sp>
    </p:spTree>
    <p:extLst>
      <p:ext uri="{BB962C8B-B14F-4D97-AF65-F5344CB8AC3E}">
        <p14:creationId xmlns:p14="http://schemas.microsoft.com/office/powerpoint/2010/main" val="171345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DA48F-23F8-8565-39A4-276E96A5533E}"/>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2DCAA3A8-0E66-1FEA-BB3F-B7BF751DC78B}"/>
              </a:ext>
            </a:extLst>
          </p:cNvPr>
          <p:cNvSpPr>
            <a:spLocks noGrp="1"/>
          </p:cNvSpPr>
          <p:nvPr>
            <p:ph type="dt" sz="half" idx="10"/>
          </p:nvPr>
        </p:nvSpPr>
        <p:spPr/>
        <p:txBody>
          <a:bodyPr/>
          <a:lstStyle/>
          <a:p>
            <a:fld id="{4611971B-9093-4D40-8234-155FA5BED4E1}" type="datetimeFigureOut">
              <a:rPr lang="en-IN" smtClean="0"/>
              <a:t>01-04-2023</a:t>
            </a:fld>
            <a:endParaRPr lang="en-IN"/>
          </a:p>
        </p:txBody>
      </p:sp>
      <p:sp>
        <p:nvSpPr>
          <p:cNvPr id="4" name="Footer Placeholder 3">
            <a:extLst>
              <a:ext uri="{FF2B5EF4-FFF2-40B4-BE49-F238E27FC236}">
                <a16:creationId xmlns:a16="http://schemas.microsoft.com/office/drawing/2014/main" id="{62EAB905-4412-6F69-2FAC-0003FB4DC9D9}"/>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8AE3DF03-72E1-3676-C3F6-5FCB0430FD3C}"/>
              </a:ext>
            </a:extLst>
          </p:cNvPr>
          <p:cNvSpPr>
            <a:spLocks noGrp="1"/>
          </p:cNvSpPr>
          <p:nvPr>
            <p:ph type="sldNum" sz="quarter" idx="12"/>
          </p:nvPr>
        </p:nvSpPr>
        <p:spPr/>
        <p:txBody>
          <a:bodyPr/>
          <a:lstStyle/>
          <a:p>
            <a:fld id="{D4BB86AC-FAB2-4FE4-8E39-92069440DEC4}" type="slidenum">
              <a:rPr lang="en-IN" smtClean="0"/>
              <a:t>‹#›</a:t>
            </a:fld>
            <a:endParaRPr lang="en-IN"/>
          </a:p>
        </p:txBody>
      </p:sp>
    </p:spTree>
    <p:extLst>
      <p:ext uri="{BB962C8B-B14F-4D97-AF65-F5344CB8AC3E}">
        <p14:creationId xmlns:p14="http://schemas.microsoft.com/office/powerpoint/2010/main" val="1235503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D2FAE2-7DCB-ED5F-6854-03CFF8CA7B70}"/>
              </a:ext>
            </a:extLst>
          </p:cNvPr>
          <p:cNvSpPr>
            <a:spLocks noGrp="1"/>
          </p:cNvSpPr>
          <p:nvPr>
            <p:ph type="dt" sz="half" idx="10"/>
          </p:nvPr>
        </p:nvSpPr>
        <p:spPr/>
        <p:txBody>
          <a:bodyPr/>
          <a:lstStyle/>
          <a:p>
            <a:fld id="{4611971B-9093-4D40-8234-155FA5BED4E1}" type="datetimeFigureOut">
              <a:rPr lang="en-IN" smtClean="0"/>
              <a:t>01-04-2023</a:t>
            </a:fld>
            <a:endParaRPr lang="en-IN"/>
          </a:p>
        </p:txBody>
      </p:sp>
      <p:sp>
        <p:nvSpPr>
          <p:cNvPr id="3" name="Footer Placeholder 2">
            <a:extLst>
              <a:ext uri="{FF2B5EF4-FFF2-40B4-BE49-F238E27FC236}">
                <a16:creationId xmlns:a16="http://schemas.microsoft.com/office/drawing/2014/main" id="{3C5B919E-0E81-30BC-E343-27015FE45AE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C201F76A-ECF3-6BDC-0EC6-59B747E225C3}"/>
              </a:ext>
            </a:extLst>
          </p:cNvPr>
          <p:cNvSpPr>
            <a:spLocks noGrp="1"/>
          </p:cNvSpPr>
          <p:nvPr>
            <p:ph type="sldNum" sz="quarter" idx="12"/>
          </p:nvPr>
        </p:nvSpPr>
        <p:spPr/>
        <p:txBody>
          <a:bodyPr/>
          <a:lstStyle/>
          <a:p>
            <a:fld id="{D4BB86AC-FAB2-4FE4-8E39-92069440DEC4}" type="slidenum">
              <a:rPr lang="en-IN" smtClean="0"/>
              <a:t>‹#›</a:t>
            </a:fld>
            <a:endParaRPr lang="en-IN"/>
          </a:p>
        </p:txBody>
      </p:sp>
    </p:spTree>
    <p:extLst>
      <p:ext uri="{BB962C8B-B14F-4D97-AF65-F5344CB8AC3E}">
        <p14:creationId xmlns:p14="http://schemas.microsoft.com/office/powerpoint/2010/main" val="651981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A35A4-80AB-86C9-EA39-56093382F4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34165CBF-54DD-919F-1848-02045D45FB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89B7AE1F-23C2-F41F-F2A5-995A80EAD1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DFFA07-E1B7-41D0-7167-9C0DBC5BFC61}"/>
              </a:ext>
            </a:extLst>
          </p:cNvPr>
          <p:cNvSpPr>
            <a:spLocks noGrp="1"/>
          </p:cNvSpPr>
          <p:nvPr>
            <p:ph type="dt" sz="half" idx="10"/>
          </p:nvPr>
        </p:nvSpPr>
        <p:spPr/>
        <p:txBody>
          <a:bodyPr/>
          <a:lstStyle/>
          <a:p>
            <a:fld id="{4611971B-9093-4D40-8234-155FA5BED4E1}" type="datetimeFigureOut">
              <a:rPr lang="en-IN" smtClean="0"/>
              <a:t>01-04-2023</a:t>
            </a:fld>
            <a:endParaRPr lang="en-IN"/>
          </a:p>
        </p:txBody>
      </p:sp>
      <p:sp>
        <p:nvSpPr>
          <p:cNvPr id="6" name="Footer Placeholder 5">
            <a:extLst>
              <a:ext uri="{FF2B5EF4-FFF2-40B4-BE49-F238E27FC236}">
                <a16:creationId xmlns:a16="http://schemas.microsoft.com/office/drawing/2014/main" id="{D76E78C8-5F44-BFBF-72DC-A3EF2FEAFAE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4D137B2-513B-3EB7-23C5-80B77C1B8885}"/>
              </a:ext>
            </a:extLst>
          </p:cNvPr>
          <p:cNvSpPr>
            <a:spLocks noGrp="1"/>
          </p:cNvSpPr>
          <p:nvPr>
            <p:ph type="sldNum" sz="quarter" idx="12"/>
          </p:nvPr>
        </p:nvSpPr>
        <p:spPr/>
        <p:txBody>
          <a:bodyPr/>
          <a:lstStyle/>
          <a:p>
            <a:fld id="{D4BB86AC-FAB2-4FE4-8E39-92069440DEC4}" type="slidenum">
              <a:rPr lang="en-IN" smtClean="0"/>
              <a:t>‹#›</a:t>
            </a:fld>
            <a:endParaRPr lang="en-IN"/>
          </a:p>
        </p:txBody>
      </p:sp>
    </p:spTree>
    <p:extLst>
      <p:ext uri="{BB962C8B-B14F-4D97-AF65-F5344CB8AC3E}">
        <p14:creationId xmlns:p14="http://schemas.microsoft.com/office/powerpoint/2010/main" val="1181734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5872E-CAD5-B95F-46BC-6D5A701BD8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7CE586F6-8A68-F0F5-89EE-A2934B0B7B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3CF9D09E-65FE-D54A-9145-50D0C89BF2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A55B07-FA08-7708-5FDD-ADE9EF118B6C}"/>
              </a:ext>
            </a:extLst>
          </p:cNvPr>
          <p:cNvSpPr>
            <a:spLocks noGrp="1"/>
          </p:cNvSpPr>
          <p:nvPr>
            <p:ph type="dt" sz="half" idx="10"/>
          </p:nvPr>
        </p:nvSpPr>
        <p:spPr/>
        <p:txBody>
          <a:bodyPr/>
          <a:lstStyle/>
          <a:p>
            <a:fld id="{4611971B-9093-4D40-8234-155FA5BED4E1}" type="datetimeFigureOut">
              <a:rPr lang="en-IN" smtClean="0"/>
              <a:t>01-04-2023</a:t>
            </a:fld>
            <a:endParaRPr lang="en-IN"/>
          </a:p>
        </p:txBody>
      </p:sp>
      <p:sp>
        <p:nvSpPr>
          <p:cNvPr id="6" name="Footer Placeholder 5">
            <a:extLst>
              <a:ext uri="{FF2B5EF4-FFF2-40B4-BE49-F238E27FC236}">
                <a16:creationId xmlns:a16="http://schemas.microsoft.com/office/drawing/2014/main" id="{4A5FDFF1-70A6-7F7E-5952-FC913A2EF07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E1661CE-D29D-8F80-3C3A-747A81378793}"/>
              </a:ext>
            </a:extLst>
          </p:cNvPr>
          <p:cNvSpPr>
            <a:spLocks noGrp="1"/>
          </p:cNvSpPr>
          <p:nvPr>
            <p:ph type="sldNum" sz="quarter" idx="12"/>
          </p:nvPr>
        </p:nvSpPr>
        <p:spPr/>
        <p:txBody>
          <a:bodyPr/>
          <a:lstStyle/>
          <a:p>
            <a:fld id="{D4BB86AC-FAB2-4FE4-8E39-92069440DEC4}" type="slidenum">
              <a:rPr lang="en-IN" smtClean="0"/>
              <a:t>‹#›</a:t>
            </a:fld>
            <a:endParaRPr lang="en-IN"/>
          </a:p>
        </p:txBody>
      </p:sp>
    </p:spTree>
    <p:extLst>
      <p:ext uri="{BB962C8B-B14F-4D97-AF65-F5344CB8AC3E}">
        <p14:creationId xmlns:p14="http://schemas.microsoft.com/office/powerpoint/2010/main" val="1232343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633E1A-5932-CB8C-9FBE-1714489241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2310D65-303A-B5DD-17E6-DCDB00E46F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BF36810-7DC5-09B6-F1F8-4121F737E2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1971B-9093-4D40-8234-155FA5BED4E1}" type="datetimeFigureOut">
              <a:rPr lang="en-IN" smtClean="0"/>
              <a:t>01-04-2023</a:t>
            </a:fld>
            <a:endParaRPr lang="en-IN"/>
          </a:p>
        </p:txBody>
      </p:sp>
      <p:sp>
        <p:nvSpPr>
          <p:cNvPr id="5" name="Footer Placeholder 4">
            <a:extLst>
              <a:ext uri="{FF2B5EF4-FFF2-40B4-BE49-F238E27FC236}">
                <a16:creationId xmlns:a16="http://schemas.microsoft.com/office/drawing/2014/main" id="{60BF51F5-219D-8730-60FD-085701C45B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22D394E7-8BAD-129B-7E59-4A058CC773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BB86AC-FAB2-4FE4-8E39-92069440DEC4}" type="slidenum">
              <a:rPr lang="en-IN" smtClean="0"/>
              <a:t>‹#›</a:t>
            </a:fld>
            <a:endParaRPr lang="en-IN"/>
          </a:p>
        </p:txBody>
      </p:sp>
    </p:spTree>
    <p:extLst>
      <p:ext uri="{BB962C8B-B14F-4D97-AF65-F5344CB8AC3E}">
        <p14:creationId xmlns:p14="http://schemas.microsoft.com/office/powerpoint/2010/main" val="329899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pressbooks.online.ucf.edu/osuniversityphysics2/chapter/heat-engines"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6" Type="http://schemas.openxmlformats.org/officeDocument/2006/relationships/customXml" Target="../ink/ink12.xml"/><Relationship Id="rId21" Type="http://schemas.openxmlformats.org/officeDocument/2006/relationships/image" Target="../media/image17.png"/><Relationship Id="rId42" Type="http://schemas.openxmlformats.org/officeDocument/2006/relationships/customXml" Target="../ink/ink20.xml"/><Relationship Id="rId47" Type="http://schemas.openxmlformats.org/officeDocument/2006/relationships/image" Target="../media/image30.png"/><Relationship Id="rId63" Type="http://schemas.openxmlformats.org/officeDocument/2006/relationships/image" Target="../media/image38.png"/><Relationship Id="rId68" Type="http://schemas.openxmlformats.org/officeDocument/2006/relationships/customXml" Target="../ink/ink33.xml"/><Relationship Id="rId2" Type="http://schemas.openxmlformats.org/officeDocument/2006/relationships/image" Target="../media/image6.png"/><Relationship Id="rId16" Type="http://schemas.openxmlformats.org/officeDocument/2006/relationships/customXml" Target="../ink/ink7.xml"/><Relationship Id="rId29" Type="http://schemas.openxmlformats.org/officeDocument/2006/relationships/image" Target="../media/image21.png"/><Relationship Id="rId11" Type="http://schemas.openxmlformats.org/officeDocument/2006/relationships/image" Target="../media/image12.png"/><Relationship Id="rId24" Type="http://schemas.openxmlformats.org/officeDocument/2006/relationships/customXml" Target="../ink/ink11.xml"/><Relationship Id="rId32" Type="http://schemas.openxmlformats.org/officeDocument/2006/relationships/customXml" Target="../ink/ink15.xml"/><Relationship Id="rId37" Type="http://schemas.openxmlformats.org/officeDocument/2006/relationships/image" Target="../media/image25.png"/><Relationship Id="rId40" Type="http://schemas.openxmlformats.org/officeDocument/2006/relationships/customXml" Target="../ink/ink19.xml"/><Relationship Id="rId45" Type="http://schemas.openxmlformats.org/officeDocument/2006/relationships/image" Target="../media/image29.png"/><Relationship Id="rId53" Type="http://schemas.openxmlformats.org/officeDocument/2006/relationships/image" Target="../media/image33.png"/><Relationship Id="rId58" Type="http://schemas.openxmlformats.org/officeDocument/2006/relationships/customXml" Target="../ink/ink28.xml"/><Relationship Id="rId66" Type="http://schemas.openxmlformats.org/officeDocument/2006/relationships/customXml" Target="../ink/ink32.xml"/><Relationship Id="rId74" Type="http://schemas.openxmlformats.org/officeDocument/2006/relationships/customXml" Target="../ink/ink36.xml"/><Relationship Id="rId5" Type="http://schemas.openxmlformats.org/officeDocument/2006/relationships/image" Target="../media/image9.png"/><Relationship Id="rId61" Type="http://schemas.openxmlformats.org/officeDocument/2006/relationships/image" Target="../media/image37.png"/><Relationship Id="rId19" Type="http://schemas.openxmlformats.org/officeDocument/2006/relationships/image" Target="../media/image16.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20.png"/><Relationship Id="rId30" Type="http://schemas.openxmlformats.org/officeDocument/2006/relationships/customXml" Target="../ink/ink14.xml"/><Relationship Id="rId35" Type="http://schemas.openxmlformats.org/officeDocument/2006/relationships/image" Target="../media/image24.png"/><Relationship Id="rId43" Type="http://schemas.openxmlformats.org/officeDocument/2006/relationships/image" Target="../media/image28.png"/><Relationship Id="rId48" Type="http://schemas.openxmlformats.org/officeDocument/2006/relationships/customXml" Target="../ink/ink23.xml"/><Relationship Id="rId56" Type="http://schemas.openxmlformats.org/officeDocument/2006/relationships/customXml" Target="../ink/ink27.xml"/><Relationship Id="rId64" Type="http://schemas.openxmlformats.org/officeDocument/2006/relationships/customXml" Target="../ink/ink31.xml"/><Relationship Id="rId69" Type="http://schemas.openxmlformats.org/officeDocument/2006/relationships/image" Target="../media/image41.png"/><Relationship Id="rId8" Type="http://schemas.openxmlformats.org/officeDocument/2006/relationships/customXml" Target="../ink/ink3.xml"/><Relationship Id="rId51" Type="http://schemas.openxmlformats.org/officeDocument/2006/relationships/image" Target="../media/image32.png"/><Relationship Id="rId72" Type="http://schemas.openxmlformats.org/officeDocument/2006/relationships/customXml" Target="../ink/ink35.xml"/><Relationship Id="rId3" Type="http://schemas.openxmlformats.org/officeDocument/2006/relationships/hyperlink" Target="https://pressbooks.online.ucf.edu/osuniversityphysics2/chapter/heat-engines" TargetMode="External"/><Relationship Id="rId12" Type="http://schemas.openxmlformats.org/officeDocument/2006/relationships/customXml" Target="../ink/ink5.xml"/><Relationship Id="rId17" Type="http://schemas.openxmlformats.org/officeDocument/2006/relationships/image" Target="../media/image15.png"/><Relationship Id="rId25" Type="http://schemas.openxmlformats.org/officeDocument/2006/relationships/image" Target="../media/image19.png"/><Relationship Id="rId33" Type="http://schemas.openxmlformats.org/officeDocument/2006/relationships/image" Target="../media/image23.png"/><Relationship Id="rId38" Type="http://schemas.openxmlformats.org/officeDocument/2006/relationships/customXml" Target="../ink/ink18.xml"/><Relationship Id="rId46" Type="http://schemas.openxmlformats.org/officeDocument/2006/relationships/customXml" Target="../ink/ink22.xml"/><Relationship Id="rId59" Type="http://schemas.openxmlformats.org/officeDocument/2006/relationships/image" Target="../media/image36.png"/><Relationship Id="rId67" Type="http://schemas.openxmlformats.org/officeDocument/2006/relationships/image" Target="../media/image40.png"/><Relationship Id="rId20" Type="http://schemas.openxmlformats.org/officeDocument/2006/relationships/customXml" Target="../ink/ink9.xml"/><Relationship Id="rId41" Type="http://schemas.openxmlformats.org/officeDocument/2006/relationships/image" Target="../media/image27.png"/><Relationship Id="rId54" Type="http://schemas.openxmlformats.org/officeDocument/2006/relationships/customXml" Target="../ink/ink26.xml"/><Relationship Id="rId62" Type="http://schemas.openxmlformats.org/officeDocument/2006/relationships/customXml" Target="../ink/ink30.xml"/><Relationship Id="rId70" Type="http://schemas.openxmlformats.org/officeDocument/2006/relationships/customXml" Target="../ink/ink34.xml"/><Relationship Id="rId75"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customXml" Target="../ink/ink2.xml"/><Relationship Id="rId15" Type="http://schemas.openxmlformats.org/officeDocument/2006/relationships/image" Target="../media/image14.png"/><Relationship Id="rId23" Type="http://schemas.openxmlformats.org/officeDocument/2006/relationships/image" Target="../media/image18.png"/><Relationship Id="rId28" Type="http://schemas.openxmlformats.org/officeDocument/2006/relationships/customXml" Target="../ink/ink13.xml"/><Relationship Id="rId36" Type="http://schemas.openxmlformats.org/officeDocument/2006/relationships/customXml" Target="../ink/ink17.xml"/><Relationship Id="rId49" Type="http://schemas.openxmlformats.org/officeDocument/2006/relationships/image" Target="../media/image31.png"/><Relationship Id="rId57" Type="http://schemas.openxmlformats.org/officeDocument/2006/relationships/image" Target="../media/image35.png"/><Relationship Id="rId10" Type="http://schemas.openxmlformats.org/officeDocument/2006/relationships/customXml" Target="../ink/ink4.xml"/><Relationship Id="rId31" Type="http://schemas.openxmlformats.org/officeDocument/2006/relationships/image" Target="../media/image22.png"/><Relationship Id="rId44" Type="http://schemas.openxmlformats.org/officeDocument/2006/relationships/customXml" Target="../ink/ink21.xml"/><Relationship Id="rId52" Type="http://schemas.openxmlformats.org/officeDocument/2006/relationships/customXml" Target="../ink/ink25.xml"/><Relationship Id="rId60" Type="http://schemas.openxmlformats.org/officeDocument/2006/relationships/customXml" Target="../ink/ink29.xml"/><Relationship Id="rId65" Type="http://schemas.openxmlformats.org/officeDocument/2006/relationships/image" Target="../media/image39.png"/><Relationship Id="rId73" Type="http://schemas.openxmlformats.org/officeDocument/2006/relationships/image" Target="../media/image43.png"/><Relationship Id="rId4" Type="http://schemas.openxmlformats.org/officeDocument/2006/relationships/customXml" Target="../ink/ink1.xml"/><Relationship Id="rId9" Type="http://schemas.openxmlformats.org/officeDocument/2006/relationships/image" Target="../media/image11.png"/><Relationship Id="rId13" Type="http://schemas.openxmlformats.org/officeDocument/2006/relationships/image" Target="../media/image13.png"/><Relationship Id="rId18" Type="http://schemas.openxmlformats.org/officeDocument/2006/relationships/customXml" Target="../ink/ink8.xml"/><Relationship Id="rId39" Type="http://schemas.openxmlformats.org/officeDocument/2006/relationships/image" Target="../media/image26.png"/><Relationship Id="rId34" Type="http://schemas.openxmlformats.org/officeDocument/2006/relationships/customXml" Target="../ink/ink16.xml"/><Relationship Id="rId50" Type="http://schemas.openxmlformats.org/officeDocument/2006/relationships/customXml" Target="../ink/ink24.xml"/><Relationship Id="rId55" Type="http://schemas.openxmlformats.org/officeDocument/2006/relationships/image" Target="../media/image34.png"/><Relationship Id="rId7" Type="http://schemas.openxmlformats.org/officeDocument/2006/relationships/image" Target="../media/image10.png"/><Relationship Id="rId71"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FBA24-B74A-0E0D-0F4D-DE661A51657A}"/>
              </a:ext>
            </a:extLst>
          </p:cNvPr>
          <p:cNvSpPr>
            <a:spLocks noGrp="1"/>
          </p:cNvSpPr>
          <p:nvPr>
            <p:ph type="ctrTitle"/>
          </p:nvPr>
        </p:nvSpPr>
        <p:spPr/>
        <p:txBody>
          <a:bodyPr/>
          <a:lstStyle/>
          <a:p>
            <a:r>
              <a:rPr lang="en-US" dirty="0"/>
              <a:t>THERMODYNAMICS</a:t>
            </a:r>
            <a:endParaRPr lang="en-IN" dirty="0"/>
          </a:p>
        </p:txBody>
      </p:sp>
      <p:sp>
        <p:nvSpPr>
          <p:cNvPr id="3" name="Subtitle 2">
            <a:extLst>
              <a:ext uri="{FF2B5EF4-FFF2-40B4-BE49-F238E27FC236}">
                <a16:creationId xmlns:a16="http://schemas.microsoft.com/office/drawing/2014/main" id="{FB4D3283-F9EB-4A0C-8DD4-504D9129A5BF}"/>
              </a:ext>
            </a:extLst>
          </p:cNvPr>
          <p:cNvSpPr>
            <a:spLocks noGrp="1"/>
          </p:cNvSpPr>
          <p:nvPr>
            <p:ph type="subTitle" idx="1"/>
          </p:nvPr>
        </p:nvSpPr>
        <p:spPr/>
        <p:txBody>
          <a:bodyPr>
            <a:normAutofit fontScale="77500" lnSpcReduction="20000"/>
          </a:bodyPr>
          <a:lstStyle/>
          <a:p>
            <a:r>
              <a:rPr lang="en-IN" dirty="0"/>
              <a:t>Pavan R Shinde</a:t>
            </a:r>
          </a:p>
          <a:p>
            <a:r>
              <a:rPr lang="en-IN" dirty="0"/>
              <a:t>Asst. Prof.</a:t>
            </a:r>
          </a:p>
          <a:p>
            <a:r>
              <a:rPr lang="en-IN" dirty="0"/>
              <a:t>Department of Chemistry</a:t>
            </a:r>
          </a:p>
          <a:p>
            <a:r>
              <a:rPr lang="en-IN" dirty="0"/>
              <a:t>Government College of Arts and Science,</a:t>
            </a:r>
          </a:p>
          <a:p>
            <a:r>
              <a:rPr lang="en-IN" dirty="0"/>
              <a:t>Chhatrapati </a:t>
            </a:r>
            <a:r>
              <a:rPr lang="en-IN" dirty="0" err="1"/>
              <a:t>Sambhajinaagar</a:t>
            </a:r>
            <a:endParaRPr lang="en-IN" dirty="0"/>
          </a:p>
        </p:txBody>
      </p:sp>
    </p:spTree>
    <p:extLst>
      <p:ext uri="{BB962C8B-B14F-4D97-AF65-F5344CB8AC3E}">
        <p14:creationId xmlns:p14="http://schemas.microsoft.com/office/powerpoint/2010/main" val="3541382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E4657-C754-046D-1A6E-EBE6045FD1CE}"/>
              </a:ext>
            </a:extLst>
          </p:cNvPr>
          <p:cNvSpPr>
            <a:spLocks noGrp="1"/>
          </p:cNvSpPr>
          <p:nvPr>
            <p:ph type="title"/>
          </p:nvPr>
        </p:nvSpPr>
        <p:spPr/>
        <p:txBody>
          <a:bodyPr/>
          <a:lstStyle/>
          <a:p>
            <a:r>
              <a:rPr lang="en-IN" dirty="0"/>
              <a:t>Expansion work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188DA51-70B9-130A-0C94-C2F23C4894D3}"/>
                  </a:ext>
                </a:extLst>
              </p:cNvPr>
              <p:cNvSpPr>
                <a:spLocks noGrp="1"/>
              </p:cNvSpPr>
              <p:nvPr>
                <p:ph idx="1"/>
              </p:nvPr>
            </p:nvSpPr>
            <p:spPr>
              <a:xfrm>
                <a:off x="766281" y="1794803"/>
                <a:ext cx="10515600" cy="4351338"/>
              </a:xfrm>
            </p:spPr>
            <p:txBody>
              <a:bodyPr>
                <a:normAutofit fontScale="77500" lnSpcReduction="20000"/>
              </a:bodyPr>
              <a:lstStyle/>
              <a:p>
                <a:pPr marL="0" indent="0">
                  <a:buNone/>
                </a:pPr>
                <a:r>
                  <a:rPr lang="en-IN" dirty="0"/>
                  <a:t>External pressure is constant through the expansion. E.g. expansion of a gas formed in a chemical reaction, for instance,</a:t>
                </a:r>
              </a:p>
              <a:p>
                <a:pPr marL="0" indent="0">
                  <a:buNone/>
                </a:pPr>
                <a:r>
                  <a:rPr lang="en-IN" dirty="0"/>
                  <a:t>HCl + Zn </a:t>
                </a:r>
                <a:r>
                  <a:rPr lang="en-IN" dirty="0">
                    <a:sym typeface="Wingdings" panose="05000000000000000000" pitchFamily="2" charset="2"/>
                  </a:rPr>
                  <a:t> ZnCl</a:t>
                </a:r>
                <a:r>
                  <a:rPr lang="en-IN" baseline="-25000" dirty="0">
                    <a:sym typeface="Wingdings" panose="05000000000000000000" pitchFamily="2" charset="2"/>
                  </a:rPr>
                  <a:t>2</a:t>
                </a:r>
                <a:r>
                  <a:rPr lang="en-IN" dirty="0">
                    <a:sym typeface="Wingdings" panose="05000000000000000000" pitchFamily="2" charset="2"/>
                  </a:rPr>
                  <a:t> + H</a:t>
                </a:r>
                <a:r>
                  <a:rPr lang="en-IN" baseline="-25000" dirty="0">
                    <a:sym typeface="Wingdings" panose="05000000000000000000" pitchFamily="2" charset="2"/>
                  </a:rPr>
                  <a:t>2(g)</a:t>
                </a:r>
                <a:r>
                  <a:rPr lang="en-IN" dirty="0">
                    <a:sym typeface="Wingdings" panose="05000000000000000000" pitchFamily="2" charset="2"/>
                  </a:rPr>
                  <a:t>,</a:t>
                </a:r>
                <a:r>
                  <a:rPr lang="en-IN" dirty="0"/>
                  <a:t> in a container that can expand.</a:t>
                </a:r>
              </a:p>
              <a:p>
                <a:r>
                  <a:rPr lang="en-IN" dirty="0"/>
                  <a:t>The work done when the system expands by </a:t>
                </a:r>
                <a:r>
                  <a:rPr lang="en-IN" dirty="0" err="1"/>
                  <a:t>d</a:t>
                </a:r>
                <a:r>
                  <a:rPr lang="en-IN" i="1" dirty="0" err="1"/>
                  <a:t>V</a:t>
                </a:r>
                <a:r>
                  <a:rPr lang="en-IN" dirty="0"/>
                  <a:t> against a constant external pressure </a:t>
                </a:r>
                <a:r>
                  <a:rPr lang="en-IN" i="1" dirty="0" err="1"/>
                  <a:t>P</a:t>
                </a:r>
                <a:r>
                  <a:rPr lang="en-IN" baseline="-25000" dirty="0" err="1"/>
                  <a:t>ex</a:t>
                </a:r>
                <a:r>
                  <a:rPr lang="en-IN" baseline="-25000" dirty="0"/>
                  <a:t> </a:t>
                </a:r>
                <a:r>
                  <a:rPr lang="en-IN" dirty="0"/>
                  <a:t>is,                </a:t>
                </a:r>
              </a:p>
              <a:p>
                <a:r>
                  <a:rPr lang="en-IN" dirty="0"/>
                  <a:t>   </a:t>
                </a:r>
                <a:r>
                  <a:rPr lang="en-IN" dirty="0" err="1"/>
                  <a:t>dw</a:t>
                </a:r>
                <a:r>
                  <a:rPr lang="en-IN" dirty="0"/>
                  <a:t> = -</a:t>
                </a:r>
                <a:r>
                  <a:rPr lang="en-IN" i="1" dirty="0" err="1"/>
                  <a:t>p</a:t>
                </a:r>
                <a:r>
                  <a:rPr lang="en-IN" baseline="-25000" dirty="0" err="1"/>
                  <a:t>ex</a:t>
                </a:r>
                <a:r>
                  <a:rPr lang="en-IN" dirty="0" err="1"/>
                  <a:t>d</a:t>
                </a:r>
                <a:r>
                  <a:rPr lang="en-IN" i="1" dirty="0" err="1"/>
                  <a:t>V</a:t>
                </a:r>
                <a:r>
                  <a:rPr lang="en-IN" dirty="0"/>
                  <a:t>   (Expansion work)</a:t>
                </a:r>
              </a:p>
              <a:p>
                <a:r>
                  <a:rPr lang="en-US" dirty="0"/>
                  <a:t>At each stage, we ensure that the external pressure is the same as the current pressure, p, of the gas. So, we set </a:t>
                </a:r>
                <a:r>
                  <a:rPr lang="en-US" i="1" dirty="0" err="1"/>
                  <a:t>p</a:t>
                </a:r>
                <a:r>
                  <a:rPr lang="en-US" i="1" baseline="-25000" dirty="0" err="1"/>
                  <a:t>ex</a:t>
                </a:r>
                <a:r>
                  <a:rPr lang="en-US" dirty="0"/>
                  <a:t> = </a:t>
                </a:r>
                <a:r>
                  <a:rPr lang="en-US" i="1" dirty="0"/>
                  <a:t>p</a:t>
                </a:r>
                <a:r>
                  <a:rPr lang="en-US" dirty="0"/>
                  <a:t> and obtain </a:t>
                </a:r>
                <a:r>
                  <a:rPr lang="en-IN" dirty="0"/>
                  <a:t> </a:t>
                </a:r>
                <a:r>
                  <a:rPr lang="en-IN" b="1" dirty="0" err="1"/>
                  <a:t>dw</a:t>
                </a:r>
                <a:r>
                  <a:rPr lang="en-IN" b="1" dirty="0"/>
                  <a:t> = -</a:t>
                </a:r>
                <a:r>
                  <a:rPr lang="en-IN" b="1" i="1" dirty="0" err="1"/>
                  <a:t>p</a:t>
                </a:r>
                <a:r>
                  <a:rPr lang="en-IN" b="1" dirty="0" err="1"/>
                  <a:t>d</a:t>
                </a:r>
                <a:r>
                  <a:rPr lang="en-IN" b="1" i="1" dirty="0" err="1"/>
                  <a:t>V</a:t>
                </a:r>
                <a:r>
                  <a:rPr lang="en-IN" b="1" dirty="0"/>
                  <a:t> </a:t>
                </a:r>
              </a:p>
              <a:p>
                <a:r>
                  <a:rPr lang="en-IN" b="1" dirty="0"/>
                  <a:t>Total work done </a:t>
                </a:r>
                <a:r>
                  <a:rPr lang="en-IN" dirty="0"/>
                  <a:t>obtained when the volume changes from an initial volume </a:t>
                </a:r>
                <a:r>
                  <a:rPr lang="en-IN" i="1" dirty="0"/>
                  <a:t>V</a:t>
                </a:r>
                <a:r>
                  <a:rPr lang="en-IN" i="1" baseline="-25000" dirty="0"/>
                  <a:t>i</a:t>
                </a:r>
                <a:r>
                  <a:rPr lang="en-IN" i="1" dirty="0"/>
                  <a:t> </a:t>
                </a:r>
                <a:r>
                  <a:rPr lang="en-IN" dirty="0"/>
                  <a:t>to a final volume </a:t>
                </a:r>
                <a:r>
                  <a:rPr lang="en-IN" i="1" dirty="0" err="1"/>
                  <a:t>V</a:t>
                </a:r>
                <a:r>
                  <a:rPr lang="en-IN" i="1" baseline="-25000" dirty="0" err="1"/>
                  <a:t>f</a:t>
                </a:r>
                <a:r>
                  <a:rPr lang="en-IN" i="1" dirty="0"/>
                  <a:t> </a:t>
                </a:r>
                <a:r>
                  <a:rPr lang="en-IN" dirty="0"/>
                  <a:t>and integrating the above expression between the initial and final volumes ( within limits </a:t>
                </a:r>
                <a:r>
                  <a:rPr lang="en-IN" i="1" dirty="0"/>
                  <a:t>V</a:t>
                </a:r>
                <a:r>
                  <a:rPr lang="en-IN" i="1" baseline="-25000" dirty="0"/>
                  <a:t>i</a:t>
                </a:r>
                <a:r>
                  <a:rPr lang="en-IN" i="1" dirty="0"/>
                  <a:t> </a:t>
                </a:r>
                <a:r>
                  <a:rPr lang="en-IN" dirty="0"/>
                  <a:t>to </a:t>
                </a:r>
                <a:r>
                  <a:rPr lang="en-IN" i="1" dirty="0" err="1"/>
                  <a:t>V</a:t>
                </a:r>
                <a:r>
                  <a:rPr lang="en-IN" i="1" baseline="-25000" dirty="0" err="1"/>
                  <a:t>f</a:t>
                </a:r>
                <a:r>
                  <a:rPr lang="en-IN" dirty="0"/>
                  <a:t> )</a:t>
                </a:r>
              </a:p>
              <a:p>
                <a14:m>
                  <m:oMath xmlns:m="http://schemas.openxmlformats.org/officeDocument/2006/math">
                    <m:r>
                      <a:rPr lang="en-IN" b="1" i="0" dirty="0" smtClean="0">
                        <a:latin typeface="Cambria Math" panose="02040503050406030204" pitchFamily="18" charset="0"/>
                      </a:rPr>
                      <m:t>𝐰</m:t>
                    </m:r>
                    <m:r>
                      <a:rPr lang="en-IN" b="1" i="0" dirty="0" smtClean="0">
                        <a:latin typeface="Cambria Math" panose="02040503050406030204" pitchFamily="18" charset="0"/>
                      </a:rPr>
                      <m:t>=−</m:t>
                    </m:r>
                    <m:r>
                      <m:rPr>
                        <m:nor/>
                      </m:rPr>
                      <a:rPr lang="en-IN" b="1" i="1" dirty="0" smtClean="0"/>
                      <m:t>p</m:t>
                    </m:r>
                    <m:nary>
                      <m:naryPr>
                        <m:limLoc m:val="undOvr"/>
                        <m:ctrlPr>
                          <a:rPr lang="en-IN" b="1" i="1" dirty="0" smtClean="0">
                            <a:latin typeface="Cambria Math" panose="02040503050406030204" pitchFamily="18" charset="0"/>
                          </a:rPr>
                        </m:ctrlPr>
                      </m:naryPr>
                      <m:sub>
                        <m:r>
                          <a:rPr lang="en-IN" b="1" i="1" dirty="0" smtClean="0">
                            <a:latin typeface="Cambria Math" panose="02040503050406030204" pitchFamily="18" charset="0"/>
                          </a:rPr>
                          <m:t>𝑽</m:t>
                        </m:r>
                        <m:r>
                          <a:rPr lang="en-IN" b="1" i="1" baseline="-25000" dirty="0" smtClean="0">
                            <a:latin typeface="Cambria Math" panose="02040503050406030204" pitchFamily="18" charset="0"/>
                          </a:rPr>
                          <m:t>𝒊</m:t>
                        </m:r>
                      </m:sub>
                      <m:sup>
                        <m:r>
                          <a:rPr lang="en-IN" b="1" i="1" dirty="0" smtClean="0">
                            <a:latin typeface="Cambria Math" panose="02040503050406030204" pitchFamily="18" charset="0"/>
                          </a:rPr>
                          <m:t>𝑽</m:t>
                        </m:r>
                        <m:r>
                          <a:rPr lang="en-IN" b="1" i="1" baseline="-25000" dirty="0" smtClean="0">
                            <a:latin typeface="Cambria Math" panose="02040503050406030204" pitchFamily="18" charset="0"/>
                          </a:rPr>
                          <m:t>𝒇</m:t>
                        </m:r>
                      </m:sup>
                      <m:e>
                        <m:r>
                          <m:rPr>
                            <m:nor/>
                          </m:rPr>
                          <a:rPr lang="en-IN" b="1" dirty="0" smtClean="0"/>
                          <m:t>d</m:t>
                        </m:r>
                        <m:r>
                          <m:rPr>
                            <m:nor/>
                          </m:rPr>
                          <a:rPr lang="en-IN" b="1" i="1" dirty="0" smtClean="0"/>
                          <m:t>V</m:t>
                        </m:r>
                      </m:e>
                    </m:nary>
                    <m:r>
                      <a:rPr lang="en-IN" b="1" i="1" dirty="0" smtClean="0">
                        <a:latin typeface="Cambria Math" panose="02040503050406030204" pitchFamily="18" charset="0"/>
                      </a:rPr>
                      <m:t>=</m:t>
                    </m:r>
                    <m:r>
                      <a:rPr lang="en-IN" b="1" i="0" dirty="0" smtClean="0">
                        <a:latin typeface="Cambria Math" panose="02040503050406030204" pitchFamily="18" charset="0"/>
                      </a:rPr>
                      <m:t>−</m:t>
                    </m:r>
                    <m:r>
                      <m:rPr>
                        <m:nor/>
                      </m:rPr>
                      <a:rPr lang="en-IN" b="1" i="1" dirty="0" smtClean="0"/>
                      <m:t>p</m:t>
                    </m:r>
                    <m:d>
                      <m:dPr>
                        <m:ctrlPr>
                          <a:rPr lang="en-IN" b="1" i="1" baseline="-25000" dirty="0" smtClean="0">
                            <a:latin typeface="Cambria Math" panose="02040503050406030204" pitchFamily="18" charset="0"/>
                          </a:rPr>
                        </m:ctrlPr>
                      </m:dPr>
                      <m:e>
                        <m:sSub>
                          <m:sSubPr>
                            <m:ctrlPr>
                              <a:rPr lang="en-IN" b="1" i="1" dirty="0" smtClean="0">
                                <a:latin typeface="Cambria Math" panose="02040503050406030204" pitchFamily="18" charset="0"/>
                              </a:rPr>
                            </m:ctrlPr>
                          </m:sSubPr>
                          <m:e>
                            <m:r>
                              <a:rPr lang="en-IN" b="1" i="1" dirty="0" smtClean="0">
                                <a:latin typeface="Cambria Math" panose="02040503050406030204" pitchFamily="18" charset="0"/>
                              </a:rPr>
                              <m:t>𝑽</m:t>
                            </m:r>
                          </m:e>
                          <m:sub>
                            <m:r>
                              <a:rPr lang="en-IN" b="1" i="1" dirty="0" smtClean="0">
                                <a:latin typeface="Cambria Math" panose="02040503050406030204" pitchFamily="18" charset="0"/>
                              </a:rPr>
                              <m:t>𝒇</m:t>
                            </m:r>
                          </m:sub>
                        </m:sSub>
                        <m:r>
                          <a:rPr lang="en-IN" b="1" i="1" dirty="0" smtClean="0">
                            <a:latin typeface="Cambria Math" panose="02040503050406030204" pitchFamily="18" charset="0"/>
                          </a:rPr>
                          <m:t>−</m:t>
                        </m:r>
                        <m:sSub>
                          <m:sSubPr>
                            <m:ctrlPr>
                              <a:rPr lang="en-IN" b="1" i="1" dirty="0" smtClean="0">
                                <a:latin typeface="Cambria Math" panose="02040503050406030204" pitchFamily="18" charset="0"/>
                              </a:rPr>
                            </m:ctrlPr>
                          </m:sSubPr>
                          <m:e>
                            <m:r>
                              <a:rPr lang="en-IN" b="1" i="1" dirty="0" smtClean="0">
                                <a:latin typeface="Cambria Math" panose="02040503050406030204" pitchFamily="18" charset="0"/>
                              </a:rPr>
                              <m:t>𝑽</m:t>
                            </m:r>
                          </m:e>
                          <m:sub>
                            <m:r>
                              <a:rPr lang="en-IN" b="1" i="1" dirty="0" smtClean="0">
                                <a:latin typeface="Cambria Math" panose="02040503050406030204" pitchFamily="18" charset="0"/>
                              </a:rPr>
                              <m:t>𝒊</m:t>
                            </m:r>
                          </m:sub>
                        </m:sSub>
                      </m:e>
                    </m:d>
                  </m:oMath>
                </a14:m>
                <a:endParaRPr lang="en-IN" b="1" dirty="0"/>
              </a:p>
              <a:p>
                <a14:m>
                  <m:oMath xmlns:m="http://schemas.openxmlformats.org/officeDocument/2006/math">
                    <m:r>
                      <a:rPr lang="en-IN" b="1" i="0" dirty="0" smtClean="0">
                        <a:latin typeface="Cambria Math" panose="02040503050406030204" pitchFamily="18" charset="0"/>
                      </a:rPr>
                      <m:t>𝐰</m:t>
                    </m:r>
                    <m:r>
                      <a:rPr lang="en-IN" b="1" i="0" dirty="0" smtClean="0">
                        <a:latin typeface="Cambria Math" panose="02040503050406030204" pitchFamily="18" charset="0"/>
                      </a:rPr>
                      <m:t>=−</m:t>
                    </m:r>
                    <m:r>
                      <m:rPr>
                        <m:nor/>
                      </m:rPr>
                      <a:rPr lang="en-IN" b="1" i="1" dirty="0" smtClean="0"/>
                      <m:t>p</m:t>
                    </m:r>
                    <m:r>
                      <a:rPr lang="en-IN" b="1" i="1" dirty="0" smtClean="0">
                        <a:latin typeface="Cambria Math" panose="02040503050406030204" pitchFamily="18" charset="0"/>
                      </a:rPr>
                      <m:t>∆</m:t>
                    </m:r>
                    <m:r>
                      <a:rPr lang="en-IN" b="1" i="1" dirty="0" smtClean="0">
                        <a:latin typeface="Cambria Math" panose="02040503050406030204" pitchFamily="18" charset="0"/>
                      </a:rPr>
                      <m:t>𝑽</m:t>
                    </m:r>
                  </m:oMath>
                </a14:m>
                <a:endParaRPr lang="en-IN" b="1" i="1" dirty="0"/>
              </a:p>
              <a:p>
                <a:endParaRPr lang="en-IN" i="1" dirty="0"/>
              </a:p>
            </p:txBody>
          </p:sp>
        </mc:Choice>
        <mc:Fallback xmlns="">
          <p:sp>
            <p:nvSpPr>
              <p:cNvPr id="3" name="Content Placeholder 2">
                <a:extLst>
                  <a:ext uri="{FF2B5EF4-FFF2-40B4-BE49-F238E27FC236}">
                    <a16:creationId xmlns:a16="http://schemas.microsoft.com/office/drawing/2014/main" id="{9188DA51-70B9-130A-0C94-C2F23C4894D3}"/>
                  </a:ext>
                </a:extLst>
              </p:cNvPr>
              <p:cNvSpPr>
                <a:spLocks noGrp="1" noRot="1" noChangeAspect="1" noMove="1" noResize="1" noEditPoints="1" noAdjustHandles="1" noChangeArrowheads="1" noChangeShapeType="1" noTextEdit="1"/>
              </p:cNvSpPr>
              <p:nvPr>
                <p:ph idx="1"/>
              </p:nvPr>
            </p:nvSpPr>
            <p:spPr>
              <a:xfrm>
                <a:off x="766281" y="1794803"/>
                <a:ext cx="10515600" cy="4351338"/>
              </a:xfrm>
              <a:blipFill>
                <a:blip r:embed="rId2"/>
                <a:stretch>
                  <a:fillRect l="-754" t="-2801" b="-700"/>
                </a:stretch>
              </a:blipFill>
            </p:spPr>
            <p:txBody>
              <a:bodyPr/>
              <a:lstStyle/>
              <a:p>
                <a:r>
                  <a:rPr lang="en-IN">
                    <a:noFill/>
                  </a:rPr>
                  <a:t> </a:t>
                </a:r>
              </a:p>
            </p:txBody>
          </p:sp>
        </mc:Fallback>
      </mc:AlternateContent>
    </p:spTree>
    <p:extLst>
      <p:ext uri="{BB962C8B-B14F-4D97-AF65-F5344CB8AC3E}">
        <p14:creationId xmlns:p14="http://schemas.microsoft.com/office/powerpoint/2010/main" val="4239234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E4657-C754-046D-1A6E-EBE6045FD1CE}"/>
              </a:ext>
            </a:extLst>
          </p:cNvPr>
          <p:cNvSpPr>
            <a:spLocks noGrp="1"/>
          </p:cNvSpPr>
          <p:nvPr>
            <p:ph type="title"/>
          </p:nvPr>
        </p:nvSpPr>
        <p:spPr>
          <a:xfrm>
            <a:off x="766281" y="0"/>
            <a:ext cx="10515600" cy="1325563"/>
          </a:xfrm>
        </p:spPr>
        <p:txBody>
          <a:bodyPr/>
          <a:lstStyle/>
          <a:p>
            <a:r>
              <a:rPr lang="en-IN" dirty="0"/>
              <a:t>Expansion work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188DA51-70B9-130A-0C94-C2F23C4894D3}"/>
                  </a:ext>
                </a:extLst>
              </p:cNvPr>
              <p:cNvSpPr>
                <a:spLocks noGrp="1"/>
              </p:cNvSpPr>
              <p:nvPr>
                <p:ph idx="1"/>
              </p:nvPr>
            </p:nvSpPr>
            <p:spPr>
              <a:xfrm>
                <a:off x="766281" y="1037690"/>
                <a:ext cx="10515600" cy="5820309"/>
              </a:xfrm>
            </p:spPr>
            <p:txBody>
              <a:bodyPr>
                <a:normAutofit fontScale="85000" lnSpcReduction="20000"/>
              </a:bodyPr>
              <a:lstStyle/>
              <a:p>
                <a:pPr marL="0" indent="0">
                  <a:buNone/>
                </a:pPr>
                <a:r>
                  <a:rPr lang="en-IN" b="1" dirty="0">
                    <a:latin typeface="Times New Roman" panose="02020603050405020304" pitchFamily="18" charset="0"/>
                    <a:cs typeface="Times New Roman" panose="02020603050405020304" pitchFamily="18" charset="0"/>
                  </a:rPr>
                  <a:t>D) Maximum work done (Pressure variable) Isothermal reversible expansion:</a:t>
                </a:r>
                <a:endParaRPr lang="en-US" dirty="0"/>
              </a:p>
              <a:p>
                <a:pPr marL="0" indent="0">
                  <a:buNone/>
                </a:pPr>
                <a:r>
                  <a:rPr lang="en-US" dirty="0"/>
                  <a:t>When the system expands through an infinitesimal volume </a:t>
                </a:r>
                <a:r>
                  <a:rPr lang="en-US" dirty="0" err="1"/>
                  <a:t>dV</a:t>
                </a:r>
                <a:r>
                  <a:rPr lang="en-US" dirty="0"/>
                  <a:t>, the infinitesimal work, </a:t>
                </a:r>
                <a:r>
                  <a:rPr lang="en-US" dirty="0" err="1"/>
                  <a:t>dw</a:t>
                </a:r>
                <a:r>
                  <a:rPr lang="en-US" dirty="0"/>
                  <a:t>, done is the infinitesimal,    </a:t>
                </a:r>
                <a:r>
                  <a:rPr lang="en-US" dirty="0" err="1"/>
                  <a:t>dw</a:t>
                </a:r>
                <a:r>
                  <a:rPr lang="en-US" dirty="0"/>
                  <a:t> = −</a:t>
                </a:r>
                <a:r>
                  <a:rPr lang="en-US" dirty="0" err="1"/>
                  <a:t>p</a:t>
                </a:r>
                <a:r>
                  <a:rPr lang="en-US" baseline="-25000" dirty="0" err="1"/>
                  <a:t>ex</a:t>
                </a:r>
                <a:r>
                  <a:rPr lang="en-US" dirty="0" err="1"/>
                  <a:t>dV</a:t>
                </a:r>
                <a:r>
                  <a:rPr lang="en-US" dirty="0"/>
                  <a:t> </a:t>
                </a:r>
              </a:p>
              <a:p>
                <a:pPr marL="0" indent="0">
                  <a:buNone/>
                </a:pPr>
                <a:r>
                  <a:rPr lang="en-IN" dirty="0"/>
                  <a:t>The work done when the system expands by </a:t>
                </a:r>
                <a:r>
                  <a:rPr lang="en-IN" dirty="0" err="1"/>
                  <a:t>d</a:t>
                </a:r>
                <a:r>
                  <a:rPr lang="en-IN" i="1" dirty="0" err="1"/>
                  <a:t>V</a:t>
                </a:r>
                <a:r>
                  <a:rPr lang="en-IN" dirty="0"/>
                  <a:t> against a constant external pressure </a:t>
                </a:r>
                <a:r>
                  <a:rPr lang="en-IN" i="1" dirty="0" err="1"/>
                  <a:t>P</a:t>
                </a:r>
                <a:r>
                  <a:rPr lang="en-IN" baseline="-25000" dirty="0" err="1"/>
                  <a:t>ex</a:t>
                </a:r>
                <a:r>
                  <a:rPr lang="en-IN" baseline="-25000" dirty="0"/>
                  <a:t> </a:t>
                </a:r>
                <a:r>
                  <a:rPr lang="en-IN" dirty="0"/>
                  <a:t>is,                </a:t>
                </a:r>
              </a:p>
              <a:p>
                <a:r>
                  <a:rPr lang="en-IN" dirty="0"/>
                  <a:t>   </a:t>
                </a:r>
                <a:r>
                  <a:rPr lang="en-IN" dirty="0" err="1"/>
                  <a:t>dw</a:t>
                </a:r>
                <a:r>
                  <a:rPr lang="en-IN" dirty="0"/>
                  <a:t> = -</a:t>
                </a:r>
                <a:r>
                  <a:rPr lang="en-IN" i="1" dirty="0" err="1"/>
                  <a:t>p</a:t>
                </a:r>
                <a:r>
                  <a:rPr lang="en-IN" baseline="-25000" dirty="0" err="1"/>
                  <a:t>ex</a:t>
                </a:r>
                <a:r>
                  <a:rPr lang="en-IN" dirty="0" err="1"/>
                  <a:t>d</a:t>
                </a:r>
                <a:r>
                  <a:rPr lang="en-IN" i="1" dirty="0" err="1"/>
                  <a:t>V</a:t>
                </a:r>
                <a:r>
                  <a:rPr lang="en-IN" dirty="0"/>
                  <a:t>   (Expansion work)</a:t>
                </a:r>
              </a:p>
              <a:p>
                <a:r>
                  <a:rPr lang="en-US" dirty="0"/>
                  <a:t>At each stage, we ensure that the external pressure is the same as the current pressure, p, of the gas. So, we set </a:t>
                </a:r>
                <a:r>
                  <a:rPr lang="en-US" i="1" dirty="0" err="1"/>
                  <a:t>p</a:t>
                </a:r>
                <a:r>
                  <a:rPr lang="en-US" i="1" baseline="-25000" dirty="0" err="1"/>
                  <a:t>ex</a:t>
                </a:r>
                <a:r>
                  <a:rPr lang="en-US" dirty="0"/>
                  <a:t> = </a:t>
                </a:r>
                <a:r>
                  <a:rPr lang="en-US" i="1" dirty="0"/>
                  <a:t>p</a:t>
                </a:r>
                <a:r>
                  <a:rPr lang="en-US" dirty="0"/>
                  <a:t> and obtain </a:t>
                </a:r>
                <a:r>
                  <a:rPr lang="en-IN" dirty="0"/>
                  <a:t> </a:t>
                </a:r>
                <a:r>
                  <a:rPr lang="en-IN" b="1" dirty="0" err="1"/>
                  <a:t>dw</a:t>
                </a:r>
                <a:r>
                  <a:rPr lang="en-IN" b="1" dirty="0"/>
                  <a:t> = -</a:t>
                </a:r>
                <a:r>
                  <a:rPr lang="en-IN" b="1" i="1" dirty="0" err="1"/>
                  <a:t>p</a:t>
                </a:r>
                <a:r>
                  <a:rPr lang="en-IN" b="1" dirty="0" err="1"/>
                  <a:t>d</a:t>
                </a:r>
                <a:r>
                  <a:rPr lang="en-IN" b="1" i="1" dirty="0" err="1"/>
                  <a:t>V</a:t>
                </a:r>
                <a:r>
                  <a:rPr lang="en-IN" b="1" dirty="0"/>
                  <a:t> </a:t>
                </a:r>
              </a:p>
              <a:p>
                <a:r>
                  <a:rPr lang="en-IN" b="1" dirty="0"/>
                  <a:t>Total work done </a:t>
                </a:r>
                <a:r>
                  <a:rPr lang="en-IN" dirty="0"/>
                  <a:t>obtained when the volume changes from an initial volume </a:t>
                </a:r>
                <a:r>
                  <a:rPr lang="en-IN" i="1" dirty="0"/>
                  <a:t>V</a:t>
                </a:r>
                <a:r>
                  <a:rPr lang="en-IN" i="1" baseline="-25000" dirty="0"/>
                  <a:t>i</a:t>
                </a:r>
                <a:r>
                  <a:rPr lang="en-IN" i="1" dirty="0"/>
                  <a:t> </a:t>
                </a:r>
                <a:r>
                  <a:rPr lang="en-IN" dirty="0"/>
                  <a:t>to a final volume </a:t>
                </a:r>
                <a:r>
                  <a:rPr lang="en-IN" i="1" dirty="0" err="1"/>
                  <a:t>V</a:t>
                </a:r>
                <a:r>
                  <a:rPr lang="en-IN" i="1" baseline="-25000" dirty="0" err="1"/>
                  <a:t>f</a:t>
                </a:r>
                <a:r>
                  <a:rPr lang="en-IN" i="1" dirty="0"/>
                  <a:t> </a:t>
                </a:r>
                <a:r>
                  <a:rPr lang="en-IN" dirty="0"/>
                  <a:t>and integrating the above expression between the initial and final volumes ( within limits </a:t>
                </a:r>
                <a:r>
                  <a:rPr lang="en-IN" i="1" dirty="0"/>
                  <a:t>V</a:t>
                </a:r>
                <a:r>
                  <a:rPr lang="en-IN" i="1" baseline="-25000" dirty="0"/>
                  <a:t>i</a:t>
                </a:r>
                <a:r>
                  <a:rPr lang="en-IN" i="1" dirty="0"/>
                  <a:t> </a:t>
                </a:r>
                <a:r>
                  <a:rPr lang="en-IN" dirty="0"/>
                  <a:t>to </a:t>
                </a:r>
                <a:r>
                  <a:rPr lang="en-IN" i="1" dirty="0" err="1"/>
                  <a:t>V</a:t>
                </a:r>
                <a:r>
                  <a:rPr lang="en-IN" i="1" baseline="-25000" dirty="0" err="1"/>
                  <a:t>f</a:t>
                </a:r>
                <a:r>
                  <a:rPr lang="en-IN" dirty="0"/>
                  <a:t> )</a:t>
                </a:r>
              </a:p>
              <a:p>
                <a14:m>
                  <m:oMath xmlns:m="http://schemas.openxmlformats.org/officeDocument/2006/math">
                    <m:r>
                      <a:rPr lang="en-IN" b="1" i="0" dirty="0" smtClean="0">
                        <a:latin typeface="Cambria Math" panose="02040503050406030204" pitchFamily="18" charset="0"/>
                      </a:rPr>
                      <m:t>𝐰</m:t>
                    </m:r>
                    <m:r>
                      <a:rPr lang="en-IN" b="1" i="0" dirty="0" smtClean="0">
                        <a:latin typeface="Cambria Math" panose="02040503050406030204" pitchFamily="18" charset="0"/>
                      </a:rPr>
                      <m:t>=−</m:t>
                    </m:r>
                    <m:nary>
                      <m:naryPr>
                        <m:limLoc m:val="undOvr"/>
                        <m:ctrlPr>
                          <a:rPr lang="en-IN" b="1" i="1" dirty="0" smtClean="0">
                            <a:latin typeface="Cambria Math" panose="02040503050406030204" pitchFamily="18" charset="0"/>
                          </a:rPr>
                        </m:ctrlPr>
                      </m:naryPr>
                      <m:sub>
                        <m:r>
                          <a:rPr lang="en-IN" b="1" i="1" dirty="0" smtClean="0">
                            <a:latin typeface="Cambria Math" panose="02040503050406030204" pitchFamily="18" charset="0"/>
                          </a:rPr>
                          <m:t>𝑽</m:t>
                        </m:r>
                        <m:r>
                          <a:rPr lang="en-IN" b="1" i="1" baseline="-25000" dirty="0" smtClean="0">
                            <a:latin typeface="Cambria Math" panose="02040503050406030204" pitchFamily="18" charset="0"/>
                          </a:rPr>
                          <m:t>𝒊</m:t>
                        </m:r>
                      </m:sub>
                      <m:sup>
                        <m:r>
                          <a:rPr lang="en-IN" b="1" i="1" dirty="0" smtClean="0">
                            <a:latin typeface="Cambria Math" panose="02040503050406030204" pitchFamily="18" charset="0"/>
                          </a:rPr>
                          <m:t>𝑽</m:t>
                        </m:r>
                        <m:r>
                          <a:rPr lang="en-IN" b="1" i="1" baseline="-25000" dirty="0" smtClean="0">
                            <a:latin typeface="Cambria Math" panose="02040503050406030204" pitchFamily="18" charset="0"/>
                          </a:rPr>
                          <m:t>𝒇</m:t>
                        </m:r>
                      </m:sup>
                      <m:e>
                        <m:r>
                          <m:rPr>
                            <m:nor/>
                          </m:rPr>
                          <a:rPr lang="en-IN" b="1" i="1" dirty="0"/>
                          <m:t>p</m:t>
                        </m:r>
                        <m:r>
                          <m:rPr>
                            <m:nor/>
                          </m:rPr>
                          <a:rPr lang="en-IN" b="1" dirty="0" smtClean="0"/>
                          <m:t>d</m:t>
                        </m:r>
                        <m:r>
                          <m:rPr>
                            <m:nor/>
                          </m:rPr>
                          <a:rPr lang="en-IN" b="1" i="1" dirty="0" smtClean="0"/>
                          <m:t>V</m:t>
                        </m:r>
                      </m:e>
                    </m:nary>
                    <m:r>
                      <a:rPr lang="en-IN" b="1" i="1" dirty="0" smtClean="0">
                        <a:latin typeface="Cambria Math" panose="02040503050406030204" pitchFamily="18" charset="0"/>
                      </a:rPr>
                      <m:t>=</m:t>
                    </m:r>
                    <m:r>
                      <a:rPr lang="en-IN" b="1" dirty="0">
                        <a:latin typeface="Cambria Math" panose="02040503050406030204" pitchFamily="18" charset="0"/>
                      </a:rPr>
                      <m:t>−</m:t>
                    </m:r>
                    <m:nary>
                      <m:naryPr>
                        <m:limLoc m:val="undOvr"/>
                        <m:ctrlPr>
                          <a:rPr lang="en-IN" b="1" i="1" dirty="0">
                            <a:latin typeface="Cambria Math" panose="02040503050406030204" pitchFamily="18" charset="0"/>
                          </a:rPr>
                        </m:ctrlPr>
                      </m:naryPr>
                      <m:sub>
                        <m:r>
                          <a:rPr lang="en-IN" b="1" i="1" dirty="0">
                            <a:latin typeface="Cambria Math" panose="02040503050406030204" pitchFamily="18" charset="0"/>
                          </a:rPr>
                          <m:t>𝑽</m:t>
                        </m:r>
                        <m:r>
                          <a:rPr lang="en-IN" b="1" i="1" baseline="-25000" dirty="0">
                            <a:latin typeface="Cambria Math" panose="02040503050406030204" pitchFamily="18" charset="0"/>
                          </a:rPr>
                          <m:t>𝒊</m:t>
                        </m:r>
                      </m:sub>
                      <m:sup>
                        <m:r>
                          <a:rPr lang="en-IN" b="1" i="1" dirty="0">
                            <a:latin typeface="Cambria Math" panose="02040503050406030204" pitchFamily="18" charset="0"/>
                          </a:rPr>
                          <m:t>𝑽</m:t>
                        </m:r>
                        <m:r>
                          <a:rPr lang="en-IN" b="1" i="1" baseline="-25000" dirty="0">
                            <a:latin typeface="Cambria Math" panose="02040503050406030204" pitchFamily="18" charset="0"/>
                          </a:rPr>
                          <m:t>𝒇</m:t>
                        </m:r>
                      </m:sup>
                      <m:e>
                        <m:f>
                          <m:fPr>
                            <m:ctrlPr>
                              <a:rPr lang="en-IN" b="1" i="1" dirty="0">
                                <a:latin typeface="Cambria Math" panose="02040503050406030204" pitchFamily="18" charset="0"/>
                              </a:rPr>
                            </m:ctrlPr>
                          </m:fPr>
                          <m:num>
                            <m:r>
                              <a:rPr lang="en-IN" b="1" i="1" dirty="0">
                                <a:latin typeface="Cambria Math" panose="02040503050406030204" pitchFamily="18" charset="0"/>
                              </a:rPr>
                              <m:t>𝒏𝑹𝑻</m:t>
                            </m:r>
                          </m:num>
                          <m:den>
                            <m:r>
                              <a:rPr lang="en-IN" b="1" i="1" dirty="0">
                                <a:latin typeface="Cambria Math" panose="02040503050406030204" pitchFamily="18" charset="0"/>
                              </a:rPr>
                              <m:t>𝑽</m:t>
                            </m:r>
                          </m:den>
                        </m:f>
                        <m:r>
                          <m:rPr>
                            <m:nor/>
                          </m:rPr>
                          <a:rPr lang="en-IN" b="1" dirty="0"/>
                          <m:t> </m:t>
                        </m:r>
                      </m:e>
                    </m:nary>
                    <m:r>
                      <a:rPr lang="en-IN" b="1" i="1" dirty="0" smtClean="0">
                        <a:latin typeface="Cambria Math" panose="02040503050406030204" pitchFamily="18" charset="0"/>
                      </a:rPr>
                      <m:t>𝒅𝑽</m:t>
                    </m:r>
                  </m:oMath>
                </a14:m>
                <a:endParaRPr lang="en-IN" b="1" dirty="0"/>
              </a:p>
              <a:p>
                <a:r>
                  <a:rPr lang="en-IN" b="1" dirty="0"/>
                  <a:t> </a:t>
                </a:r>
                <a14:m>
                  <m:oMath xmlns:m="http://schemas.openxmlformats.org/officeDocument/2006/math">
                    <m:r>
                      <a:rPr lang="en-IN" b="1" i="0" dirty="0" smtClean="0">
                        <a:latin typeface="Cambria Math" panose="02040503050406030204" pitchFamily="18" charset="0"/>
                      </a:rPr>
                      <m:t>𝐰</m:t>
                    </m:r>
                    <m:r>
                      <a:rPr lang="en-IN" b="1" i="0" dirty="0" smtClean="0">
                        <a:latin typeface="Cambria Math" panose="02040503050406030204" pitchFamily="18" charset="0"/>
                      </a:rPr>
                      <m:t>=−</m:t>
                    </m:r>
                    <m:r>
                      <a:rPr lang="en-IN" b="1" i="1" dirty="0" smtClean="0">
                        <a:latin typeface="Cambria Math" panose="02040503050406030204" pitchFamily="18" charset="0"/>
                      </a:rPr>
                      <m:t>𝒏𝑹𝑻</m:t>
                    </m:r>
                    <m:nary>
                      <m:naryPr>
                        <m:limLoc m:val="undOvr"/>
                        <m:ctrlPr>
                          <a:rPr lang="en-IN" b="1" i="1" dirty="0">
                            <a:latin typeface="Cambria Math" panose="02040503050406030204" pitchFamily="18" charset="0"/>
                          </a:rPr>
                        </m:ctrlPr>
                      </m:naryPr>
                      <m:sub>
                        <m:r>
                          <a:rPr lang="en-IN" b="1" i="1" dirty="0">
                            <a:latin typeface="Cambria Math" panose="02040503050406030204" pitchFamily="18" charset="0"/>
                          </a:rPr>
                          <m:t>𝑽</m:t>
                        </m:r>
                        <m:r>
                          <a:rPr lang="en-IN" b="1" i="1" baseline="-25000" dirty="0">
                            <a:latin typeface="Cambria Math" panose="02040503050406030204" pitchFamily="18" charset="0"/>
                          </a:rPr>
                          <m:t>𝒊</m:t>
                        </m:r>
                      </m:sub>
                      <m:sup>
                        <m:r>
                          <a:rPr lang="en-IN" b="1" i="1" dirty="0">
                            <a:latin typeface="Cambria Math" panose="02040503050406030204" pitchFamily="18" charset="0"/>
                          </a:rPr>
                          <m:t>𝑽</m:t>
                        </m:r>
                        <m:r>
                          <a:rPr lang="en-IN" b="1" i="1" baseline="-25000" dirty="0">
                            <a:latin typeface="Cambria Math" panose="02040503050406030204" pitchFamily="18" charset="0"/>
                          </a:rPr>
                          <m:t>𝒇</m:t>
                        </m:r>
                      </m:sup>
                      <m:e>
                        <m:f>
                          <m:fPr>
                            <m:ctrlPr>
                              <a:rPr lang="en-IN" b="1" i="1" dirty="0">
                                <a:latin typeface="Cambria Math" panose="02040503050406030204" pitchFamily="18" charset="0"/>
                              </a:rPr>
                            </m:ctrlPr>
                          </m:fPr>
                          <m:num>
                            <m:r>
                              <a:rPr lang="en-IN" b="1" i="1" dirty="0">
                                <a:latin typeface="Cambria Math" panose="02040503050406030204" pitchFamily="18" charset="0"/>
                              </a:rPr>
                              <m:t>𝒅𝑽</m:t>
                            </m:r>
                            <m:r>
                              <m:rPr>
                                <m:nor/>
                              </m:rPr>
                              <a:rPr lang="en-IN" b="1" dirty="0"/>
                              <m:t> </m:t>
                            </m:r>
                          </m:num>
                          <m:den>
                            <m:r>
                              <a:rPr lang="en-IN" b="1" i="1" dirty="0">
                                <a:latin typeface="Cambria Math" panose="02040503050406030204" pitchFamily="18" charset="0"/>
                              </a:rPr>
                              <m:t>𝑽</m:t>
                            </m:r>
                          </m:den>
                        </m:f>
                        <m:r>
                          <m:rPr>
                            <m:nor/>
                          </m:rPr>
                          <a:rPr lang="en-IN" b="1" dirty="0"/>
                          <m:t> </m:t>
                        </m:r>
                      </m:e>
                    </m:nary>
                  </m:oMath>
                </a14:m>
                <a:endParaRPr lang="en-IN" b="1" dirty="0"/>
              </a:p>
              <a:p>
                <a14:m>
                  <m:oMath xmlns:m="http://schemas.openxmlformats.org/officeDocument/2006/math">
                    <m:r>
                      <a:rPr lang="en-IN" b="1" i="0" dirty="0" smtClean="0">
                        <a:latin typeface="Cambria Math" panose="02040503050406030204" pitchFamily="18" charset="0"/>
                      </a:rPr>
                      <m:t>𝐰</m:t>
                    </m:r>
                    <m:r>
                      <a:rPr lang="en-IN" b="1" i="0" dirty="0" smtClean="0">
                        <a:latin typeface="Cambria Math" panose="02040503050406030204" pitchFamily="18" charset="0"/>
                      </a:rPr>
                      <m:t>=−</m:t>
                    </m:r>
                    <m:r>
                      <a:rPr lang="en-IN" b="1" i="1" dirty="0" smtClean="0">
                        <a:latin typeface="Cambria Math" panose="02040503050406030204" pitchFamily="18" charset="0"/>
                      </a:rPr>
                      <m:t>𝒏𝑹𝑻</m:t>
                    </m:r>
                    <m:r>
                      <a:rPr lang="en-IN" b="0" i="1" dirty="0" smtClean="0">
                        <a:latin typeface="Cambria Math" panose="02040503050406030204" pitchFamily="18" charset="0"/>
                      </a:rPr>
                      <m:t> </m:t>
                    </m:r>
                    <m:r>
                      <a:rPr lang="en-IN" b="0" i="1" dirty="0" smtClean="0">
                        <a:latin typeface="Cambria Math" panose="02040503050406030204" pitchFamily="18" charset="0"/>
                      </a:rPr>
                      <m:t>𝑙𝑛</m:t>
                    </m:r>
                    <m:sSub>
                      <m:sSubPr>
                        <m:ctrlPr>
                          <a:rPr lang="en-IN" b="0" i="1" dirty="0" smtClean="0">
                            <a:latin typeface="Cambria Math" panose="02040503050406030204" pitchFamily="18" charset="0"/>
                          </a:rPr>
                        </m:ctrlPr>
                      </m:sSubPr>
                      <m:e>
                        <m:r>
                          <a:rPr lang="en-IN" b="0" i="1" dirty="0" smtClean="0">
                            <a:latin typeface="Cambria Math" panose="02040503050406030204" pitchFamily="18" charset="0"/>
                          </a:rPr>
                          <m:t>(</m:t>
                        </m:r>
                        <m:r>
                          <a:rPr lang="en-IN" b="0" i="1" dirty="0" smtClean="0">
                            <a:latin typeface="Cambria Math" panose="02040503050406030204" pitchFamily="18" charset="0"/>
                          </a:rPr>
                          <m:t>𝑉</m:t>
                        </m:r>
                      </m:e>
                      <m:sub>
                        <m:r>
                          <a:rPr lang="en-IN" b="0" i="1" dirty="0" smtClean="0">
                            <a:latin typeface="Cambria Math" panose="02040503050406030204" pitchFamily="18" charset="0"/>
                          </a:rPr>
                          <m:t>𝑓</m:t>
                        </m:r>
                      </m:sub>
                    </m:sSub>
                    <m:r>
                      <a:rPr lang="en-IN" b="0" i="1" dirty="0" smtClean="0">
                        <a:latin typeface="Cambria Math" panose="02040503050406030204" pitchFamily="18" charset="0"/>
                      </a:rPr>
                      <m:t>/</m:t>
                    </m:r>
                    <m:sSub>
                      <m:sSubPr>
                        <m:ctrlPr>
                          <a:rPr lang="en-IN" b="0" i="1" dirty="0" smtClean="0">
                            <a:latin typeface="Cambria Math" panose="02040503050406030204" pitchFamily="18" charset="0"/>
                          </a:rPr>
                        </m:ctrlPr>
                      </m:sSubPr>
                      <m:e>
                        <m:r>
                          <a:rPr lang="en-IN" b="0" i="1" dirty="0" smtClean="0">
                            <a:latin typeface="Cambria Math" panose="02040503050406030204" pitchFamily="18" charset="0"/>
                          </a:rPr>
                          <m:t>𝑉</m:t>
                        </m:r>
                      </m:e>
                      <m:sub>
                        <m:r>
                          <a:rPr lang="en-IN" b="0" i="1" dirty="0" smtClean="0">
                            <a:latin typeface="Cambria Math" panose="02040503050406030204" pitchFamily="18" charset="0"/>
                          </a:rPr>
                          <m:t>𝑖</m:t>
                        </m:r>
                      </m:sub>
                    </m:sSub>
                    <m:r>
                      <a:rPr lang="en-IN" b="0" i="1" dirty="0" smtClean="0">
                        <a:latin typeface="Cambria Math" panose="02040503050406030204" pitchFamily="18" charset="0"/>
                      </a:rPr>
                      <m:t>)</m:t>
                    </m:r>
                    <m:r>
                      <a:rPr lang="en-IN" b="1" dirty="0">
                        <a:latin typeface="Cambria Math" panose="02040503050406030204" pitchFamily="18" charset="0"/>
                      </a:rPr>
                      <m:t>=−</m:t>
                    </m:r>
                    <m:r>
                      <a:rPr lang="en-IN" b="1" i="1" dirty="0">
                        <a:latin typeface="Cambria Math" panose="02040503050406030204" pitchFamily="18" charset="0"/>
                      </a:rPr>
                      <m:t>𝒏𝑹𝑻</m:t>
                    </m:r>
                    <m:r>
                      <a:rPr lang="en-IN" i="1" dirty="0">
                        <a:latin typeface="Cambria Math" panose="02040503050406030204" pitchFamily="18" charset="0"/>
                      </a:rPr>
                      <m:t> </m:t>
                    </m:r>
                    <m:r>
                      <a:rPr lang="en-IN" i="1" dirty="0">
                        <a:latin typeface="Cambria Math" panose="02040503050406030204" pitchFamily="18" charset="0"/>
                      </a:rPr>
                      <m:t>𝑙𝑛</m:t>
                    </m:r>
                    <m:sSub>
                      <m:sSubPr>
                        <m:ctrlPr>
                          <a:rPr lang="en-IN" i="1" dirty="0">
                            <a:latin typeface="Cambria Math" panose="02040503050406030204" pitchFamily="18" charset="0"/>
                          </a:rPr>
                        </m:ctrlPr>
                      </m:sSubPr>
                      <m:e>
                        <m:r>
                          <a:rPr lang="en-IN" i="1" dirty="0">
                            <a:latin typeface="Cambria Math" panose="02040503050406030204" pitchFamily="18" charset="0"/>
                          </a:rPr>
                          <m:t>(</m:t>
                        </m:r>
                        <m:r>
                          <a:rPr lang="en-IN" b="0" i="1" dirty="0" smtClean="0">
                            <a:latin typeface="Cambria Math" panose="02040503050406030204" pitchFamily="18" charset="0"/>
                          </a:rPr>
                          <m:t>𝑝</m:t>
                        </m:r>
                      </m:e>
                      <m:sub>
                        <m:r>
                          <a:rPr lang="en-IN" b="0" i="1" dirty="0" smtClean="0">
                            <a:latin typeface="Cambria Math" panose="02040503050406030204" pitchFamily="18" charset="0"/>
                          </a:rPr>
                          <m:t>𝑖</m:t>
                        </m:r>
                      </m:sub>
                    </m:sSub>
                    <m:r>
                      <a:rPr lang="en-IN" i="1" dirty="0">
                        <a:latin typeface="Cambria Math" panose="02040503050406030204" pitchFamily="18" charset="0"/>
                      </a:rPr>
                      <m:t>/</m:t>
                    </m:r>
                    <m:sSub>
                      <m:sSubPr>
                        <m:ctrlPr>
                          <a:rPr lang="en-IN" i="1" dirty="0">
                            <a:latin typeface="Cambria Math" panose="02040503050406030204" pitchFamily="18" charset="0"/>
                          </a:rPr>
                        </m:ctrlPr>
                      </m:sSubPr>
                      <m:e>
                        <m:r>
                          <a:rPr lang="en-IN" b="0" i="1" dirty="0" smtClean="0">
                            <a:latin typeface="Cambria Math" panose="02040503050406030204" pitchFamily="18" charset="0"/>
                          </a:rPr>
                          <m:t>𝑝</m:t>
                        </m:r>
                      </m:e>
                      <m:sub>
                        <m:r>
                          <a:rPr lang="en-IN" b="0" i="1" dirty="0" smtClean="0">
                            <a:latin typeface="Cambria Math" panose="02040503050406030204" pitchFamily="18" charset="0"/>
                          </a:rPr>
                          <m:t>𝑓</m:t>
                        </m:r>
                      </m:sub>
                    </m:sSub>
                    <m:r>
                      <a:rPr lang="en-IN" i="1" dirty="0">
                        <a:latin typeface="Cambria Math" panose="02040503050406030204" pitchFamily="18" charset="0"/>
                      </a:rPr>
                      <m:t>)</m:t>
                    </m:r>
                  </m:oMath>
                </a14:m>
                <a:r>
                  <a:rPr lang="en-IN" i="1" dirty="0"/>
                  <a:t>            where, </a:t>
                </a:r>
                <a14:m>
                  <m:oMath xmlns:m="http://schemas.openxmlformats.org/officeDocument/2006/math">
                    <m:sSub>
                      <m:sSubPr>
                        <m:ctrlPr>
                          <a:rPr lang="en-IN" i="1" dirty="0">
                            <a:latin typeface="Cambria Math" panose="02040503050406030204" pitchFamily="18" charset="0"/>
                          </a:rPr>
                        </m:ctrlPr>
                      </m:sSubPr>
                      <m:e>
                        <m:r>
                          <a:rPr lang="en-IN" i="1" dirty="0">
                            <a:latin typeface="Cambria Math" panose="02040503050406030204" pitchFamily="18" charset="0"/>
                          </a:rPr>
                          <m:t>(</m:t>
                        </m:r>
                        <m:r>
                          <a:rPr lang="en-IN" i="1" dirty="0">
                            <a:latin typeface="Cambria Math" panose="02040503050406030204" pitchFamily="18" charset="0"/>
                          </a:rPr>
                          <m:t>𝑉</m:t>
                        </m:r>
                      </m:e>
                      <m:sub>
                        <m:r>
                          <a:rPr lang="en-IN" i="1" dirty="0">
                            <a:latin typeface="Cambria Math" panose="02040503050406030204" pitchFamily="18" charset="0"/>
                          </a:rPr>
                          <m:t>𝑓</m:t>
                        </m:r>
                      </m:sub>
                    </m:sSub>
                    <m:r>
                      <a:rPr lang="en-IN" i="1" dirty="0">
                        <a:latin typeface="Cambria Math" panose="02040503050406030204" pitchFamily="18" charset="0"/>
                      </a:rPr>
                      <m:t>/</m:t>
                    </m:r>
                    <m:sSub>
                      <m:sSubPr>
                        <m:ctrlPr>
                          <a:rPr lang="en-IN" i="1" dirty="0">
                            <a:latin typeface="Cambria Math" panose="02040503050406030204" pitchFamily="18" charset="0"/>
                          </a:rPr>
                        </m:ctrlPr>
                      </m:sSubPr>
                      <m:e>
                        <m:r>
                          <a:rPr lang="en-IN" i="1" dirty="0">
                            <a:latin typeface="Cambria Math" panose="02040503050406030204" pitchFamily="18" charset="0"/>
                          </a:rPr>
                          <m:t>𝑉</m:t>
                        </m:r>
                      </m:e>
                      <m:sub>
                        <m:r>
                          <a:rPr lang="en-IN" i="1" dirty="0">
                            <a:latin typeface="Cambria Math" panose="02040503050406030204" pitchFamily="18" charset="0"/>
                          </a:rPr>
                          <m:t>𝑖</m:t>
                        </m:r>
                      </m:sub>
                    </m:sSub>
                    <m:r>
                      <a:rPr lang="en-IN" i="1" dirty="0">
                        <a:latin typeface="Cambria Math" panose="02040503050406030204" pitchFamily="18" charset="0"/>
                      </a:rPr>
                      <m:t>)</m:t>
                    </m:r>
                    <m:r>
                      <a:rPr lang="en-IN" b="0" i="1" dirty="0" smtClean="0">
                        <a:latin typeface="Cambria Math" panose="02040503050406030204" pitchFamily="18" charset="0"/>
                      </a:rPr>
                      <m:t>=</m:t>
                    </m:r>
                    <m:sSub>
                      <m:sSubPr>
                        <m:ctrlPr>
                          <a:rPr lang="en-IN" i="1" dirty="0">
                            <a:latin typeface="Cambria Math" panose="02040503050406030204" pitchFamily="18" charset="0"/>
                          </a:rPr>
                        </m:ctrlPr>
                      </m:sSubPr>
                      <m:e>
                        <m:r>
                          <a:rPr lang="en-IN" i="1" dirty="0">
                            <a:latin typeface="Cambria Math" panose="02040503050406030204" pitchFamily="18" charset="0"/>
                          </a:rPr>
                          <m:t>(</m:t>
                        </m:r>
                        <m:r>
                          <a:rPr lang="en-IN" i="1" dirty="0">
                            <a:latin typeface="Cambria Math" panose="02040503050406030204" pitchFamily="18" charset="0"/>
                          </a:rPr>
                          <m:t>𝑝</m:t>
                        </m:r>
                      </m:e>
                      <m:sub>
                        <m:r>
                          <a:rPr lang="en-IN" i="1" dirty="0">
                            <a:latin typeface="Cambria Math" panose="02040503050406030204" pitchFamily="18" charset="0"/>
                          </a:rPr>
                          <m:t>𝑖</m:t>
                        </m:r>
                      </m:sub>
                    </m:sSub>
                    <m:r>
                      <a:rPr lang="en-IN" i="1" dirty="0">
                        <a:latin typeface="Cambria Math" panose="02040503050406030204" pitchFamily="18" charset="0"/>
                      </a:rPr>
                      <m:t>/</m:t>
                    </m:r>
                    <m:sSub>
                      <m:sSubPr>
                        <m:ctrlPr>
                          <a:rPr lang="en-IN" i="1" dirty="0">
                            <a:latin typeface="Cambria Math" panose="02040503050406030204" pitchFamily="18" charset="0"/>
                          </a:rPr>
                        </m:ctrlPr>
                      </m:sSubPr>
                      <m:e>
                        <m:r>
                          <a:rPr lang="en-IN" i="1" dirty="0">
                            <a:latin typeface="Cambria Math" panose="02040503050406030204" pitchFamily="18" charset="0"/>
                          </a:rPr>
                          <m:t>𝑝</m:t>
                        </m:r>
                      </m:e>
                      <m:sub>
                        <m:r>
                          <a:rPr lang="en-IN" i="1" dirty="0">
                            <a:latin typeface="Cambria Math" panose="02040503050406030204" pitchFamily="18" charset="0"/>
                          </a:rPr>
                          <m:t>𝑓</m:t>
                        </m:r>
                      </m:sub>
                    </m:sSub>
                    <m:r>
                      <a:rPr lang="en-IN" i="1" dirty="0">
                        <a:latin typeface="Cambria Math" panose="02040503050406030204" pitchFamily="18" charset="0"/>
                      </a:rPr>
                      <m:t>)</m:t>
                    </m:r>
                  </m:oMath>
                </a14:m>
                <a:endParaRPr lang="en-IN" i="1" dirty="0"/>
              </a:p>
              <a:p>
                <a14:m>
                  <m:oMath xmlns:m="http://schemas.openxmlformats.org/officeDocument/2006/math">
                    <m:r>
                      <a:rPr lang="en-IN" b="1" i="0" dirty="0" smtClean="0">
                        <a:latin typeface="Cambria Math" panose="02040503050406030204" pitchFamily="18" charset="0"/>
                      </a:rPr>
                      <m:t>𝐰</m:t>
                    </m:r>
                    <m:r>
                      <a:rPr lang="en-IN" b="1" i="0" dirty="0" smtClean="0">
                        <a:latin typeface="Cambria Math" panose="02040503050406030204" pitchFamily="18" charset="0"/>
                      </a:rPr>
                      <m:t>=−</m:t>
                    </m:r>
                    <m:r>
                      <a:rPr lang="en-IN" b="1" i="1" dirty="0" smtClean="0">
                        <a:latin typeface="Cambria Math" panose="02040503050406030204" pitchFamily="18" charset="0"/>
                      </a:rPr>
                      <m:t>𝟐</m:t>
                    </m:r>
                    <m:r>
                      <a:rPr lang="en-IN" b="1" i="1" dirty="0" smtClean="0">
                        <a:latin typeface="Cambria Math" panose="02040503050406030204" pitchFamily="18" charset="0"/>
                      </a:rPr>
                      <m:t>.</m:t>
                    </m:r>
                    <m:r>
                      <a:rPr lang="en-IN" b="1" i="1" dirty="0" smtClean="0">
                        <a:latin typeface="Cambria Math" panose="02040503050406030204" pitchFamily="18" charset="0"/>
                      </a:rPr>
                      <m:t>𝟑𝟎𝟑</m:t>
                    </m:r>
                    <m:r>
                      <a:rPr lang="en-IN" b="1" i="1" dirty="0" smtClean="0">
                        <a:latin typeface="Cambria Math" panose="02040503050406030204" pitchFamily="18" charset="0"/>
                      </a:rPr>
                      <m:t>𝒏𝑹𝑻</m:t>
                    </m:r>
                    <m:sSub>
                      <m:sSubPr>
                        <m:ctrlPr>
                          <a:rPr lang="en-IN" i="1" dirty="0">
                            <a:latin typeface="Cambria Math" panose="02040503050406030204" pitchFamily="18" charset="0"/>
                          </a:rPr>
                        </m:ctrlPr>
                      </m:sSubPr>
                      <m:e>
                        <m:r>
                          <a:rPr lang="en-IN" b="0" i="1" dirty="0" smtClean="0">
                            <a:latin typeface="Cambria Math" panose="02040503050406030204" pitchFamily="18" charset="0"/>
                          </a:rPr>
                          <m:t>𝑙𝑜𝑔</m:t>
                        </m:r>
                      </m:e>
                      <m:sub>
                        <m:r>
                          <a:rPr lang="en-IN" b="0" i="1" dirty="0" smtClean="0">
                            <a:latin typeface="Cambria Math" panose="02040503050406030204" pitchFamily="18" charset="0"/>
                          </a:rPr>
                          <m:t>10</m:t>
                        </m:r>
                      </m:sub>
                    </m:sSub>
                    <m:sSub>
                      <m:sSubPr>
                        <m:ctrlPr>
                          <a:rPr lang="en-IN" b="0" i="1" dirty="0" smtClean="0">
                            <a:latin typeface="Cambria Math" panose="02040503050406030204" pitchFamily="18" charset="0"/>
                          </a:rPr>
                        </m:ctrlPr>
                      </m:sSubPr>
                      <m:e>
                        <m:r>
                          <a:rPr lang="en-IN" b="0" i="1" dirty="0" smtClean="0">
                            <a:latin typeface="Cambria Math" panose="02040503050406030204" pitchFamily="18" charset="0"/>
                          </a:rPr>
                          <m:t>(</m:t>
                        </m:r>
                        <m:r>
                          <a:rPr lang="en-IN" b="0" i="1" dirty="0" smtClean="0">
                            <a:latin typeface="Cambria Math" panose="02040503050406030204" pitchFamily="18" charset="0"/>
                          </a:rPr>
                          <m:t>𝑉</m:t>
                        </m:r>
                      </m:e>
                      <m:sub>
                        <m:r>
                          <a:rPr lang="en-IN" b="0" i="1" dirty="0" smtClean="0">
                            <a:latin typeface="Cambria Math" panose="02040503050406030204" pitchFamily="18" charset="0"/>
                          </a:rPr>
                          <m:t>𝑓</m:t>
                        </m:r>
                      </m:sub>
                    </m:sSub>
                    <m:r>
                      <a:rPr lang="en-IN" b="0" i="1" dirty="0" smtClean="0">
                        <a:latin typeface="Cambria Math" panose="02040503050406030204" pitchFamily="18" charset="0"/>
                      </a:rPr>
                      <m:t>/</m:t>
                    </m:r>
                    <m:sSub>
                      <m:sSubPr>
                        <m:ctrlPr>
                          <a:rPr lang="en-IN" b="0" i="1" dirty="0" smtClean="0">
                            <a:latin typeface="Cambria Math" panose="02040503050406030204" pitchFamily="18" charset="0"/>
                          </a:rPr>
                        </m:ctrlPr>
                      </m:sSubPr>
                      <m:e>
                        <m:r>
                          <a:rPr lang="en-IN" b="0" i="1" dirty="0" smtClean="0">
                            <a:latin typeface="Cambria Math" panose="02040503050406030204" pitchFamily="18" charset="0"/>
                          </a:rPr>
                          <m:t>𝑉</m:t>
                        </m:r>
                      </m:e>
                      <m:sub>
                        <m:r>
                          <a:rPr lang="en-IN" b="0" i="1" dirty="0" smtClean="0">
                            <a:latin typeface="Cambria Math" panose="02040503050406030204" pitchFamily="18" charset="0"/>
                          </a:rPr>
                          <m:t>𝑖</m:t>
                        </m:r>
                      </m:sub>
                    </m:sSub>
                    <m:r>
                      <a:rPr lang="en-IN" b="0" i="1" dirty="0" smtClean="0">
                        <a:latin typeface="Cambria Math" panose="02040503050406030204" pitchFamily="18" charset="0"/>
                      </a:rPr>
                      <m:t>)</m:t>
                    </m:r>
                    <m:r>
                      <a:rPr lang="en-IN" b="1" dirty="0">
                        <a:latin typeface="Cambria Math" panose="02040503050406030204" pitchFamily="18" charset="0"/>
                      </a:rPr>
                      <m:t>=−</m:t>
                    </m:r>
                    <m:r>
                      <a:rPr lang="en-IN" b="1" i="1" dirty="0">
                        <a:latin typeface="Cambria Math" panose="02040503050406030204" pitchFamily="18" charset="0"/>
                      </a:rPr>
                      <m:t>𝟐</m:t>
                    </m:r>
                    <m:r>
                      <a:rPr lang="en-IN" b="1" i="1" dirty="0">
                        <a:latin typeface="Cambria Math" panose="02040503050406030204" pitchFamily="18" charset="0"/>
                      </a:rPr>
                      <m:t>.</m:t>
                    </m:r>
                    <m:r>
                      <a:rPr lang="en-IN" b="1" i="1" dirty="0">
                        <a:latin typeface="Cambria Math" panose="02040503050406030204" pitchFamily="18" charset="0"/>
                      </a:rPr>
                      <m:t>𝟑𝟎𝟑</m:t>
                    </m:r>
                    <m:r>
                      <a:rPr lang="en-IN" b="1" i="1" dirty="0">
                        <a:latin typeface="Cambria Math" panose="02040503050406030204" pitchFamily="18" charset="0"/>
                      </a:rPr>
                      <m:t>𝒏𝑹𝑻</m:t>
                    </m:r>
                    <m:sSub>
                      <m:sSubPr>
                        <m:ctrlPr>
                          <a:rPr lang="en-IN" i="1" dirty="0">
                            <a:latin typeface="Cambria Math" panose="02040503050406030204" pitchFamily="18" charset="0"/>
                          </a:rPr>
                        </m:ctrlPr>
                      </m:sSubPr>
                      <m:e>
                        <m:r>
                          <a:rPr lang="en-IN" i="1" dirty="0">
                            <a:latin typeface="Cambria Math" panose="02040503050406030204" pitchFamily="18" charset="0"/>
                          </a:rPr>
                          <m:t>𝑙𝑜𝑔</m:t>
                        </m:r>
                      </m:e>
                      <m:sub>
                        <m:r>
                          <a:rPr lang="en-IN" i="1" dirty="0">
                            <a:latin typeface="Cambria Math" panose="02040503050406030204" pitchFamily="18" charset="0"/>
                          </a:rPr>
                          <m:t>10</m:t>
                        </m:r>
                      </m:sub>
                    </m:sSub>
                    <m:sSub>
                      <m:sSubPr>
                        <m:ctrlPr>
                          <a:rPr lang="en-IN" i="1" dirty="0">
                            <a:latin typeface="Cambria Math" panose="02040503050406030204" pitchFamily="18" charset="0"/>
                          </a:rPr>
                        </m:ctrlPr>
                      </m:sSubPr>
                      <m:e>
                        <m:r>
                          <a:rPr lang="en-IN" i="1" dirty="0">
                            <a:latin typeface="Cambria Math" panose="02040503050406030204" pitchFamily="18" charset="0"/>
                          </a:rPr>
                          <m:t>(</m:t>
                        </m:r>
                        <m:r>
                          <a:rPr lang="en-IN" b="0" i="1" dirty="0" smtClean="0">
                            <a:latin typeface="Cambria Math" panose="02040503050406030204" pitchFamily="18" charset="0"/>
                          </a:rPr>
                          <m:t>𝑝</m:t>
                        </m:r>
                      </m:e>
                      <m:sub>
                        <m:r>
                          <a:rPr lang="en-IN" b="0" i="1" dirty="0" smtClean="0">
                            <a:latin typeface="Cambria Math" panose="02040503050406030204" pitchFamily="18" charset="0"/>
                          </a:rPr>
                          <m:t>𝑖</m:t>
                        </m:r>
                      </m:sub>
                    </m:sSub>
                    <m:r>
                      <a:rPr lang="en-IN" i="1" dirty="0">
                        <a:latin typeface="Cambria Math" panose="02040503050406030204" pitchFamily="18" charset="0"/>
                      </a:rPr>
                      <m:t>/</m:t>
                    </m:r>
                    <m:sSub>
                      <m:sSubPr>
                        <m:ctrlPr>
                          <a:rPr lang="en-IN" i="1" dirty="0">
                            <a:latin typeface="Cambria Math" panose="02040503050406030204" pitchFamily="18" charset="0"/>
                          </a:rPr>
                        </m:ctrlPr>
                      </m:sSubPr>
                      <m:e>
                        <m:r>
                          <a:rPr lang="en-IN" b="0" i="1" dirty="0" smtClean="0">
                            <a:latin typeface="Cambria Math" panose="02040503050406030204" pitchFamily="18" charset="0"/>
                          </a:rPr>
                          <m:t>𝑝</m:t>
                        </m:r>
                      </m:e>
                      <m:sub>
                        <m:r>
                          <a:rPr lang="en-IN" b="0" i="1" dirty="0" smtClean="0">
                            <a:latin typeface="Cambria Math" panose="02040503050406030204" pitchFamily="18" charset="0"/>
                          </a:rPr>
                          <m:t>𝑓</m:t>
                        </m:r>
                      </m:sub>
                    </m:sSub>
                    <m:r>
                      <a:rPr lang="en-IN" i="1" dirty="0">
                        <a:latin typeface="Cambria Math" panose="02040503050406030204" pitchFamily="18" charset="0"/>
                      </a:rPr>
                      <m:t>)</m:t>
                    </m:r>
                  </m:oMath>
                </a14:m>
                <a:endParaRPr lang="en-IN" i="1" dirty="0"/>
              </a:p>
              <a:p>
                <a:endParaRPr lang="en-IN" i="1" dirty="0"/>
              </a:p>
              <a:p>
                <a:endParaRPr lang="en-IN" sz="2400" i="1" dirty="0"/>
              </a:p>
            </p:txBody>
          </p:sp>
        </mc:Choice>
        <mc:Fallback xmlns="">
          <p:sp>
            <p:nvSpPr>
              <p:cNvPr id="3" name="Content Placeholder 2">
                <a:extLst>
                  <a:ext uri="{FF2B5EF4-FFF2-40B4-BE49-F238E27FC236}">
                    <a16:creationId xmlns:a16="http://schemas.microsoft.com/office/drawing/2014/main" id="{9188DA51-70B9-130A-0C94-C2F23C4894D3}"/>
                  </a:ext>
                </a:extLst>
              </p:cNvPr>
              <p:cNvSpPr>
                <a:spLocks noGrp="1" noRot="1" noChangeAspect="1" noMove="1" noResize="1" noEditPoints="1" noAdjustHandles="1" noChangeArrowheads="1" noChangeShapeType="1" noTextEdit="1"/>
              </p:cNvSpPr>
              <p:nvPr>
                <p:ph idx="1"/>
              </p:nvPr>
            </p:nvSpPr>
            <p:spPr>
              <a:xfrm>
                <a:off x="766281" y="1037690"/>
                <a:ext cx="10515600" cy="5820309"/>
              </a:xfrm>
              <a:blipFill>
                <a:blip r:embed="rId2"/>
                <a:stretch>
                  <a:fillRect l="-928" t="-2513"/>
                </a:stretch>
              </a:blipFill>
            </p:spPr>
            <p:txBody>
              <a:bodyPr/>
              <a:lstStyle/>
              <a:p>
                <a:r>
                  <a:rPr lang="en-IN">
                    <a:noFill/>
                  </a:rPr>
                  <a:t> </a:t>
                </a:r>
              </a:p>
            </p:txBody>
          </p:sp>
        </mc:Fallback>
      </mc:AlternateContent>
    </p:spTree>
    <p:extLst>
      <p:ext uri="{BB962C8B-B14F-4D97-AF65-F5344CB8AC3E}">
        <p14:creationId xmlns:p14="http://schemas.microsoft.com/office/powerpoint/2010/main" val="3720014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B42DF-1966-07E3-E080-369F0422B09B}"/>
              </a:ext>
            </a:extLst>
          </p:cNvPr>
          <p:cNvSpPr>
            <a:spLocks noGrp="1"/>
          </p:cNvSpPr>
          <p:nvPr>
            <p:ph type="title"/>
          </p:nvPr>
        </p:nvSpPr>
        <p:spPr/>
        <p:txBody>
          <a:bodyPr/>
          <a:lstStyle/>
          <a:p>
            <a:r>
              <a:rPr lang="en-IN" dirty="0"/>
              <a:t>Internal Energy</a:t>
            </a:r>
          </a:p>
        </p:txBody>
      </p:sp>
      <p:sp>
        <p:nvSpPr>
          <p:cNvPr id="3" name="Content Placeholder 2">
            <a:extLst>
              <a:ext uri="{FF2B5EF4-FFF2-40B4-BE49-F238E27FC236}">
                <a16:creationId xmlns:a16="http://schemas.microsoft.com/office/drawing/2014/main" id="{ABBF1A00-CACC-33C6-5CFC-0EC35CAE952A}"/>
              </a:ext>
            </a:extLst>
          </p:cNvPr>
          <p:cNvSpPr>
            <a:spLocks noGrp="1"/>
          </p:cNvSpPr>
          <p:nvPr>
            <p:ph idx="1"/>
          </p:nvPr>
        </p:nvSpPr>
        <p:spPr/>
        <p:txBody>
          <a:bodyPr/>
          <a:lstStyle/>
          <a:p>
            <a:r>
              <a:rPr lang="en-US" dirty="0"/>
              <a:t>At constant volume, no </a:t>
            </a:r>
            <a:r>
              <a:rPr lang="en-US" dirty="0" err="1"/>
              <a:t>nonexpansion</a:t>
            </a:r>
            <a:r>
              <a:rPr lang="en-US" dirty="0"/>
              <a:t> work: Δ</a:t>
            </a:r>
            <a:r>
              <a:rPr lang="en-US" i="1" dirty="0"/>
              <a:t>U</a:t>
            </a:r>
            <a:r>
              <a:rPr lang="en-US" dirty="0"/>
              <a:t> = </a:t>
            </a:r>
            <a:r>
              <a:rPr lang="en-US" i="1" dirty="0"/>
              <a:t>q</a:t>
            </a:r>
            <a:r>
              <a:rPr lang="en-US" dirty="0"/>
              <a:t> </a:t>
            </a:r>
          </a:p>
          <a:p>
            <a:r>
              <a:rPr lang="en-US" dirty="0"/>
              <a:t>This relation is commonly written Δ</a:t>
            </a:r>
            <a:r>
              <a:rPr lang="en-US" i="1" dirty="0"/>
              <a:t>U</a:t>
            </a:r>
            <a:r>
              <a:rPr lang="en-US" dirty="0"/>
              <a:t> = </a:t>
            </a:r>
            <a:r>
              <a:rPr lang="en-US" i="1" dirty="0" err="1"/>
              <a:t>q</a:t>
            </a:r>
            <a:r>
              <a:rPr lang="en-US" i="1" baseline="-25000" dirty="0" err="1"/>
              <a:t>V</a:t>
            </a:r>
            <a:endParaRPr lang="en-IN" i="1" baseline="-25000" dirty="0"/>
          </a:p>
        </p:txBody>
      </p:sp>
    </p:spTree>
    <p:extLst>
      <p:ext uri="{BB962C8B-B14F-4D97-AF65-F5344CB8AC3E}">
        <p14:creationId xmlns:p14="http://schemas.microsoft.com/office/powerpoint/2010/main" val="2996322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2A64F-9186-D4AB-423C-3288A165CD79}"/>
              </a:ext>
            </a:extLst>
          </p:cNvPr>
          <p:cNvSpPr>
            <a:spLocks noGrp="1"/>
          </p:cNvSpPr>
          <p:nvPr>
            <p:ph type="title"/>
          </p:nvPr>
        </p:nvSpPr>
        <p:spPr/>
        <p:txBody>
          <a:bodyPr/>
          <a:lstStyle/>
          <a:p>
            <a:r>
              <a:rPr lang="en-IN" dirty="0"/>
              <a:t>Enthalpy</a:t>
            </a:r>
          </a:p>
        </p:txBody>
      </p:sp>
      <p:sp>
        <p:nvSpPr>
          <p:cNvPr id="3" name="Content Placeholder 2">
            <a:extLst>
              <a:ext uri="{FF2B5EF4-FFF2-40B4-BE49-F238E27FC236}">
                <a16:creationId xmlns:a16="http://schemas.microsoft.com/office/drawing/2014/main" id="{4E357BFD-867E-97B5-F45C-B85FA9EABA8C}"/>
              </a:ext>
            </a:extLst>
          </p:cNvPr>
          <p:cNvSpPr>
            <a:spLocks noGrp="1"/>
          </p:cNvSpPr>
          <p:nvPr>
            <p:ph idx="1"/>
          </p:nvPr>
        </p:nvSpPr>
        <p:spPr>
          <a:xfrm>
            <a:off x="297951" y="1232898"/>
            <a:ext cx="11894049" cy="5414481"/>
          </a:xfrm>
        </p:spPr>
        <p:txBody>
          <a:bodyPr>
            <a:normAutofit fontScale="92500" lnSpcReduction="10000"/>
          </a:bodyPr>
          <a:lstStyle/>
          <a:p>
            <a:r>
              <a:rPr lang="en-IN" dirty="0"/>
              <a:t>H = U + </a:t>
            </a:r>
            <a:r>
              <a:rPr lang="en-IN" dirty="0" err="1"/>
              <a:t>pV</a:t>
            </a:r>
            <a:endParaRPr lang="en-IN" dirty="0"/>
          </a:p>
          <a:p>
            <a:r>
              <a:rPr lang="en-US" dirty="0"/>
              <a:t>That is, the enthalpy differs from the internal energy by the addition of the product of the pressure, p, and the volume, V, of the system.</a:t>
            </a:r>
          </a:p>
          <a:p>
            <a:r>
              <a:rPr lang="el-GR" dirty="0"/>
              <a:t>Δ</a:t>
            </a:r>
            <a:r>
              <a:rPr lang="en-IN" dirty="0"/>
              <a:t>H = </a:t>
            </a:r>
            <a:r>
              <a:rPr lang="el-GR" dirty="0"/>
              <a:t>Δ</a:t>
            </a:r>
            <a:r>
              <a:rPr lang="en-IN" dirty="0"/>
              <a:t>U + </a:t>
            </a:r>
            <a:r>
              <a:rPr lang="el-GR" dirty="0"/>
              <a:t>Δ(</a:t>
            </a:r>
            <a:r>
              <a:rPr lang="en-IN" dirty="0" err="1"/>
              <a:t>pV</a:t>
            </a:r>
            <a:r>
              <a:rPr lang="en-IN" dirty="0"/>
              <a:t>) </a:t>
            </a:r>
          </a:p>
          <a:p>
            <a:r>
              <a:rPr lang="en-IN" dirty="0"/>
              <a:t>where </a:t>
            </a:r>
            <a:r>
              <a:rPr lang="el-GR" b="1" dirty="0"/>
              <a:t>Δ</a:t>
            </a:r>
            <a:r>
              <a:rPr lang="el-GR" b="1" i="1" dirty="0"/>
              <a:t>(</a:t>
            </a:r>
            <a:r>
              <a:rPr lang="en-IN" b="1" i="1" dirty="0" err="1"/>
              <a:t>pV</a:t>
            </a:r>
            <a:r>
              <a:rPr lang="en-IN" b="1" i="1" dirty="0"/>
              <a:t>) = </a:t>
            </a:r>
            <a:r>
              <a:rPr lang="en-IN" b="1" i="1" dirty="0" err="1"/>
              <a:t>p</a:t>
            </a:r>
            <a:r>
              <a:rPr lang="en-IN" b="1" i="1" baseline="-25000" dirty="0" err="1"/>
              <a:t>f</a:t>
            </a:r>
            <a:r>
              <a:rPr lang="en-IN" b="1" i="1" dirty="0" err="1"/>
              <a:t>V</a:t>
            </a:r>
            <a:r>
              <a:rPr lang="en-IN" b="1" i="1" baseline="-25000" dirty="0" err="1"/>
              <a:t>f</a:t>
            </a:r>
            <a:r>
              <a:rPr lang="en-IN" b="1" i="1" dirty="0"/>
              <a:t> − </a:t>
            </a:r>
            <a:r>
              <a:rPr lang="en-IN" b="1" i="1" dirty="0" err="1"/>
              <a:t>p</a:t>
            </a:r>
            <a:r>
              <a:rPr lang="en-IN" b="1" i="1" baseline="-25000" dirty="0" err="1"/>
              <a:t>i</a:t>
            </a:r>
            <a:r>
              <a:rPr lang="en-IN" b="1" i="1" dirty="0" err="1"/>
              <a:t>V</a:t>
            </a:r>
            <a:r>
              <a:rPr lang="en-IN" b="1" i="1" baseline="-25000" dirty="0" err="1"/>
              <a:t>i</a:t>
            </a:r>
            <a:r>
              <a:rPr lang="en-IN" b="1" dirty="0"/>
              <a:t> . </a:t>
            </a:r>
          </a:p>
          <a:p>
            <a:r>
              <a:rPr lang="en-IN" dirty="0"/>
              <a:t>If the change takes place at constant pressure p, the second term on the right simplifies to </a:t>
            </a:r>
            <a:r>
              <a:rPr lang="el-GR" b="1" dirty="0"/>
              <a:t>Δ(</a:t>
            </a:r>
            <a:r>
              <a:rPr lang="en-IN" b="1" dirty="0" err="1"/>
              <a:t>pV</a:t>
            </a:r>
            <a:r>
              <a:rPr lang="en-IN" b="1" dirty="0"/>
              <a:t>) = </a:t>
            </a:r>
            <a:r>
              <a:rPr lang="en-IN" b="1" i="1" dirty="0" err="1"/>
              <a:t>pVf</a:t>
            </a:r>
            <a:r>
              <a:rPr lang="en-IN" b="1" i="1" dirty="0"/>
              <a:t> − </a:t>
            </a:r>
            <a:r>
              <a:rPr lang="en-IN" b="1" i="1" dirty="0" err="1"/>
              <a:t>pVi</a:t>
            </a:r>
            <a:r>
              <a:rPr lang="en-IN" b="1" dirty="0"/>
              <a:t> = </a:t>
            </a:r>
            <a:r>
              <a:rPr lang="en-IN" b="1" i="1" dirty="0"/>
              <a:t>p(</a:t>
            </a:r>
            <a:r>
              <a:rPr lang="en-IN" b="1" i="1" dirty="0" err="1"/>
              <a:t>V</a:t>
            </a:r>
            <a:r>
              <a:rPr lang="en-IN" b="1" i="1" baseline="-25000" dirty="0" err="1"/>
              <a:t>f</a:t>
            </a:r>
            <a:r>
              <a:rPr lang="en-IN" b="1" i="1" dirty="0"/>
              <a:t> − V</a:t>
            </a:r>
            <a:r>
              <a:rPr lang="en-IN" b="1" i="1" baseline="-25000" dirty="0"/>
              <a:t>i</a:t>
            </a:r>
            <a:r>
              <a:rPr lang="en-IN" b="1" i="1" dirty="0"/>
              <a:t> )</a:t>
            </a:r>
            <a:r>
              <a:rPr lang="en-IN" b="1" dirty="0"/>
              <a:t> = </a:t>
            </a:r>
            <a:r>
              <a:rPr lang="en-IN" b="1" i="1" dirty="0"/>
              <a:t>p</a:t>
            </a:r>
            <a:r>
              <a:rPr lang="el-GR" b="1" i="1" dirty="0"/>
              <a:t>Δ</a:t>
            </a:r>
            <a:r>
              <a:rPr lang="en-IN" b="1" i="1" dirty="0"/>
              <a:t>V</a:t>
            </a:r>
            <a:endParaRPr lang="en-US" b="1" i="1" dirty="0"/>
          </a:p>
          <a:p>
            <a:r>
              <a:rPr lang="fr-FR" dirty="0"/>
              <a:t>At constant pressure: </a:t>
            </a:r>
            <a:r>
              <a:rPr lang="fr-FR" b="1" dirty="0"/>
              <a:t>ΔH = ΔU + </a:t>
            </a:r>
            <a:r>
              <a:rPr lang="fr-FR" b="1" dirty="0" err="1"/>
              <a:t>pΔV</a:t>
            </a:r>
            <a:endParaRPr lang="en-US" b="1" dirty="0"/>
          </a:p>
          <a:p>
            <a:r>
              <a:rPr lang="en-US" dirty="0"/>
              <a:t>H is defined in terms of state functions (U, p, and V), the </a:t>
            </a:r>
            <a:r>
              <a:rPr lang="en-US" b="1" dirty="0"/>
              <a:t>enthalpy is a state function.</a:t>
            </a:r>
          </a:p>
          <a:p>
            <a:r>
              <a:rPr lang="en-US" dirty="0"/>
              <a:t>At constant pressure, no </a:t>
            </a:r>
            <a:r>
              <a:rPr lang="en-US" dirty="0" err="1"/>
              <a:t>nonexpansion</a:t>
            </a:r>
            <a:r>
              <a:rPr lang="en-US" dirty="0"/>
              <a:t> work: </a:t>
            </a:r>
            <a:r>
              <a:rPr lang="en-US" b="1" dirty="0"/>
              <a:t>ΔH = </a:t>
            </a:r>
            <a:r>
              <a:rPr lang="en-US" b="1" i="1" dirty="0"/>
              <a:t>q</a:t>
            </a:r>
            <a:r>
              <a:rPr lang="en-US" b="1" dirty="0"/>
              <a:t> </a:t>
            </a:r>
          </a:p>
          <a:p>
            <a:r>
              <a:rPr lang="en-US" dirty="0"/>
              <a:t>This relation is commonly written </a:t>
            </a:r>
            <a:r>
              <a:rPr lang="en-US" b="1" dirty="0"/>
              <a:t>ΔH = </a:t>
            </a:r>
            <a:r>
              <a:rPr lang="en-US" b="1" i="1" dirty="0" err="1"/>
              <a:t>q</a:t>
            </a:r>
            <a:r>
              <a:rPr lang="en-US" b="1" i="1" baseline="-25000" dirty="0" err="1"/>
              <a:t>p</a:t>
            </a:r>
            <a:endParaRPr lang="en-US" dirty="0"/>
          </a:p>
          <a:p>
            <a:r>
              <a:rPr lang="en-US" dirty="0"/>
              <a:t>The subscript p signifies that the pressure is held constant.</a:t>
            </a:r>
            <a:endParaRPr lang="en-US" b="1" i="1" baseline="-25000" dirty="0"/>
          </a:p>
        </p:txBody>
      </p:sp>
    </p:spTree>
    <p:extLst>
      <p:ext uri="{BB962C8B-B14F-4D97-AF65-F5344CB8AC3E}">
        <p14:creationId xmlns:p14="http://schemas.microsoft.com/office/powerpoint/2010/main" val="3124347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2A64F-9186-D4AB-423C-3288A165CD79}"/>
              </a:ext>
            </a:extLst>
          </p:cNvPr>
          <p:cNvSpPr>
            <a:spLocks noGrp="1"/>
          </p:cNvSpPr>
          <p:nvPr>
            <p:ph type="title"/>
          </p:nvPr>
        </p:nvSpPr>
        <p:spPr/>
        <p:txBody>
          <a:bodyPr/>
          <a:lstStyle/>
          <a:p>
            <a:r>
              <a:rPr lang="en-IN" dirty="0"/>
              <a:t>Enthalpy</a:t>
            </a:r>
          </a:p>
        </p:txBody>
      </p:sp>
      <p:sp>
        <p:nvSpPr>
          <p:cNvPr id="3" name="Content Placeholder 2">
            <a:extLst>
              <a:ext uri="{FF2B5EF4-FFF2-40B4-BE49-F238E27FC236}">
                <a16:creationId xmlns:a16="http://schemas.microsoft.com/office/drawing/2014/main" id="{4E357BFD-867E-97B5-F45C-B85FA9EABA8C}"/>
              </a:ext>
            </a:extLst>
          </p:cNvPr>
          <p:cNvSpPr>
            <a:spLocks noGrp="1"/>
          </p:cNvSpPr>
          <p:nvPr>
            <p:ph idx="1"/>
          </p:nvPr>
        </p:nvSpPr>
        <p:spPr>
          <a:xfrm>
            <a:off x="838200" y="1397286"/>
            <a:ext cx="10515600" cy="5363110"/>
          </a:xfrm>
        </p:spPr>
        <p:txBody>
          <a:bodyPr>
            <a:normAutofit/>
          </a:bodyPr>
          <a:lstStyle/>
          <a:p>
            <a:r>
              <a:rPr lang="en-IN" dirty="0"/>
              <a:t>H = U + </a:t>
            </a:r>
            <a:r>
              <a:rPr lang="en-IN" dirty="0" err="1"/>
              <a:t>pV</a:t>
            </a:r>
            <a:endParaRPr lang="en-IN" dirty="0"/>
          </a:p>
          <a:p>
            <a:r>
              <a:rPr lang="fr-FR" dirty="0"/>
              <a:t>At constant pressure: </a:t>
            </a:r>
            <a:r>
              <a:rPr lang="fr-FR" b="1" dirty="0"/>
              <a:t>ΔH = ΔU + </a:t>
            </a:r>
            <a:r>
              <a:rPr lang="fr-FR" b="1" dirty="0" err="1"/>
              <a:t>pΔV</a:t>
            </a:r>
            <a:endParaRPr lang="fr-FR" b="1" dirty="0"/>
          </a:p>
          <a:p>
            <a:r>
              <a:rPr lang="en-US" dirty="0"/>
              <a:t>Consider a system open to the atmosphere, so that its pressure p is constant and equal to the external pressure </a:t>
            </a:r>
            <a:r>
              <a:rPr lang="en-US" dirty="0" err="1"/>
              <a:t>p</a:t>
            </a:r>
            <a:r>
              <a:rPr lang="en-US" baseline="-25000" dirty="0" err="1"/>
              <a:t>ex</a:t>
            </a:r>
            <a:endParaRPr lang="en-IN" dirty="0"/>
          </a:p>
          <a:p>
            <a:r>
              <a:rPr lang="en-IN" dirty="0"/>
              <a:t>we can write </a:t>
            </a:r>
            <a:r>
              <a:rPr lang="fr-FR" b="1" dirty="0"/>
              <a:t>Δ</a:t>
            </a:r>
            <a:r>
              <a:rPr lang="en-IN" dirty="0"/>
              <a:t>H = </a:t>
            </a:r>
            <a:r>
              <a:rPr lang="fr-FR" b="1" dirty="0"/>
              <a:t>Δ</a:t>
            </a:r>
            <a:r>
              <a:rPr lang="en-IN" dirty="0"/>
              <a:t>U + p</a:t>
            </a:r>
            <a:r>
              <a:rPr lang="fr-FR" b="1" dirty="0"/>
              <a:t>Δ</a:t>
            </a:r>
            <a:r>
              <a:rPr lang="en-IN" dirty="0"/>
              <a:t>V = </a:t>
            </a:r>
            <a:r>
              <a:rPr lang="fr-FR" b="1" dirty="0"/>
              <a:t>Δ</a:t>
            </a:r>
            <a:r>
              <a:rPr lang="en-IN" dirty="0"/>
              <a:t>U + </a:t>
            </a:r>
            <a:r>
              <a:rPr lang="en-IN" dirty="0" err="1"/>
              <a:t>p</a:t>
            </a:r>
            <a:r>
              <a:rPr lang="en-IN" baseline="-25000" dirty="0" err="1"/>
              <a:t>ex</a:t>
            </a:r>
            <a:r>
              <a:rPr lang="fr-FR" b="1" dirty="0"/>
              <a:t>Δ</a:t>
            </a:r>
            <a:r>
              <a:rPr lang="en-IN" dirty="0"/>
              <a:t>V</a:t>
            </a:r>
            <a:endParaRPr lang="en-US" b="1" baseline="-25000" dirty="0"/>
          </a:p>
          <a:p>
            <a:r>
              <a:rPr lang="en-US" b="1" dirty="0"/>
              <a:t>But, </a:t>
            </a:r>
            <a:r>
              <a:rPr lang="fr-FR" b="1" dirty="0"/>
              <a:t>Δ</a:t>
            </a:r>
            <a:r>
              <a:rPr lang="en-US" b="1" dirty="0"/>
              <a:t>U=</a:t>
            </a:r>
            <a:r>
              <a:rPr lang="en-US" b="1" dirty="0" err="1"/>
              <a:t>q+w</a:t>
            </a:r>
            <a:r>
              <a:rPr lang="en-US" b="1" dirty="0"/>
              <a:t>     </a:t>
            </a:r>
            <a:r>
              <a:rPr lang="en-US" dirty="0"/>
              <a:t>with w = - </a:t>
            </a:r>
            <a:r>
              <a:rPr lang="en-IN" dirty="0" err="1"/>
              <a:t>p</a:t>
            </a:r>
            <a:r>
              <a:rPr lang="en-IN" baseline="-25000" dirty="0" err="1"/>
              <a:t>ex</a:t>
            </a:r>
            <a:r>
              <a:rPr lang="fr-FR" b="1" dirty="0"/>
              <a:t>Δ</a:t>
            </a:r>
            <a:r>
              <a:rPr lang="en-IN" dirty="0"/>
              <a:t>V (</a:t>
            </a:r>
            <a:r>
              <a:rPr lang="en-US" dirty="0"/>
              <a:t>provided the system does no other kind of work)</a:t>
            </a:r>
          </a:p>
          <a:p>
            <a:r>
              <a:rPr lang="fr-FR" b="1" dirty="0"/>
              <a:t>Δ</a:t>
            </a:r>
            <a:r>
              <a:rPr lang="pt-BR" dirty="0"/>
              <a:t>H = (−p</a:t>
            </a:r>
            <a:r>
              <a:rPr lang="pt-BR" baseline="-25000" dirty="0"/>
              <a:t>ex</a:t>
            </a:r>
            <a:r>
              <a:rPr lang="fr-FR" b="1" dirty="0"/>
              <a:t> Δ</a:t>
            </a:r>
            <a:r>
              <a:rPr lang="pt-BR" dirty="0"/>
              <a:t>V + q) + p</a:t>
            </a:r>
            <a:r>
              <a:rPr lang="pt-BR" baseline="-25000" dirty="0"/>
              <a:t>ex</a:t>
            </a:r>
            <a:r>
              <a:rPr lang="fr-FR" b="1" dirty="0"/>
              <a:t> Δ</a:t>
            </a:r>
            <a:r>
              <a:rPr lang="pt-BR" dirty="0"/>
              <a:t>V = q</a:t>
            </a:r>
          </a:p>
          <a:p>
            <a:r>
              <a:rPr lang="en-US" dirty="0"/>
              <a:t>at constant pressure, with no </a:t>
            </a:r>
            <a:r>
              <a:rPr lang="en-US" dirty="0" err="1"/>
              <a:t>nonexpansion</a:t>
            </a:r>
            <a:r>
              <a:rPr lang="en-US" dirty="0"/>
              <a:t> work, we can identify the energy transferred by heating </a:t>
            </a:r>
            <a:r>
              <a:rPr lang="en-US" b="1" dirty="0"/>
              <a:t>with a change in enthalpy of the system</a:t>
            </a:r>
            <a:endParaRPr lang="en-IN" b="1" dirty="0"/>
          </a:p>
        </p:txBody>
      </p:sp>
    </p:spTree>
    <p:extLst>
      <p:ext uri="{BB962C8B-B14F-4D97-AF65-F5344CB8AC3E}">
        <p14:creationId xmlns:p14="http://schemas.microsoft.com/office/powerpoint/2010/main" val="2982080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523E3-A543-3E27-5074-9026F5F48D81}"/>
              </a:ext>
            </a:extLst>
          </p:cNvPr>
          <p:cNvSpPr>
            <a:spLocks noGrp="1"/>
          </p:cNvSpPr>
          <p:nvPr>
            <p:ph type="title"/>
          </p:nvPr>
        </p:nvSpPr>
        <p:spPr/>
        <p:txBody>
          <a:bodyPr/>
          <a:lstStyle/>
          <a:p>
            <a:r>
              <a:rPr lang="en-IN" dirty="0"/>
              <a:t>Enthalpy</a:t>
            </a:r>
          </a:p>
        </p:txBody>
      </p:sp>
      <p:sp>
        <p:nvSpPr>
          <p:cNvPr id="3" name="Content Placeholder 2">
            <a:extLst>
              <a:ext uri="{FF2B5EF4-FFF2-40B4-BE49-F238E27FC236}">
                <a16:creationId xmlns:a16="http://schemas.microsoft.com/office/drawing/2014/main" id="{89E132C2-55BB-6F17-817E-E82E3CCEC0AC}"/>
              </a:ext>
            </a:extLst>
          </p:cNvPr>
          <p:cNvSpPr>
            <a:spLocks noGrp="1"/>
          </p:cNvSpPr>
          <p:nvPr>
            <p:ph idx="1"/>
          </p:nvPr>
        </p:nvSpPr>
        <p:spPr/>
        <p:txBody>
          <a:bodyPr/>
          <a:lstStyle/>
          <a:p>
            <a:r>
              <a:rPr lang="en-US" b="1" dirty="0"/>
              <a:t>Enthalpy is an extensive property. </a:t>
            </a:r>
          </a:p>
          <a:p>
            <a:r>
              <a:rPr lang="en-US" dirty="0"/>
              <a:t>The molar enthalpy, </a:t>
            </a:r>
            <a:r>
              <a:rPr lang="en-US" b="1" i="1" dirty="0"/>
              <a:t>H</a:t>
            </a:r>
            <a:r>
              <a:rPr lang="en-US" b="1" i="1" baseline="-25000" dirty="0"/>
              <a:t>m</a:t>
            </a:r>
            <a:r>
              <a:rPr lang="en-US" b="1" dirty="0"/>
              <a:t> = </a:t>
            </a:r>
            <a:r>
              <a:rPr lang="en-US" b="1" i="1" dirty="0"/>
              <a:t>H</a:t>
            </a:r>
            <a:r>
              <a:rPr lang="en-US" b="1" dirty="0"/>
              <a:t>/</a:t>
            </a:r>
            <a:r>
              <a:rPr lang="en-US" b="1" i="1" dirty="0"/>
              <a:t>n</a:t>
            </a:r>
            <a:r>
              <a:rPr lang="en-US" b="1" dirty="0"/>
              <a:t>,</a:t>
            </a:r>
            <a:r>
              <a:rPr lang="en-US" dirty="0"/>
              <a:t> of a substance, </a:t>
            </a:r>
            <a:r>
              <a:rPr lang="en-US" b="1" i="1" dirty="0"/>
              <a:t>an intensive property</a:t>
            </a:r>
          </a:p>
          <a:p>
            <a:r>
              <a:rPr lang="en-IN" i="1" dirty="0"/>
              <a:t>H</a:t>
            </a:r>
            <a:r>
              <a:rPr lang="en-IN" i="1" baseline="-25000" dirty="0"/>
              <a:t>m</a:t>
            </a:r>
            <a:r>
              <a:rPr lang="en-IN" dirty="0"/>
              <a:t> = </a:t>
            </a:r>
            <a:r>
              <a:rPr lang="en-IN" i="1" dirty="0"/>
              <a:t>U</a:t>
            </a:r>
            <a:r>
              <a:rPr lang="en-IN" i="1" baseline="-25000" dirty="0"/>
              <a:t>m</a:t>
            </a:r>
            <a:r>
              <a:rPr lang="en-IN" dirty="0"/>
              <a:t> + </a:t>
            </a:r>
            <a:r>
              <a:rPr lang="en-IN" i="1" dirty="0" err="1"/>
              <a:t>pV</a:t>
            </a:r>
            <a:r>
              <a:rPr lang="en-IN" i="1" baseline="-25000" dirty="0" err="1"/>
              <a:t>m</a:t>
            </a:r>
            <a:endParaRPr lang="en-IN" i="1" baseline="-25000" dirty="0"/>
          </a:p>
          <a:p>
            <a:r>
              <a:rPr lang="en-US" dirty="0"/>
              <a:t>For a perfect gas we can go on to write </a:t>
            </a:r>
            <a:r>
              <a:rPr lang="en-US" i="1" dirty="0" err="1"/>
              <a:t>pV</a:t>
            </a:r>
            <a:r>
              <a:rPr lang="en-US" i="1" baseline="-25000" dirty="0" err="1"/>
              <a:t>m</a:t>
            </a:r>
            <a:r>
              <a:rPr lang="en-US" dirty="0"/>
              <a:t> = RT, </a:t>
            </a:r>
          </a:p>
          <a:p>
            <a:r>
              <a:rPr lang="en-US" dirty="0"/>
              <a:t>and obtain For a perfect gas: </a:t>
            </a:r>
            <a:r>
              <a:rPr lang="en-IN" i="1" dirty="0"/>
              <a:t>H</a:t>
            </a:r>
            <a:r>
              <a:rPr lang="en-IN" i="1" baseline="-25000" dirty="0"/>
              <a:t>m</a:t>
            </a:r>
            <a:r>
              <a:rPr lang="en-IN" dirty="0"/>
              <a:t> = </a:t>
            </a:r>
            <a:r>
              <a:rPr lang="en-IN" i="1" dirty="0"/>
              <a:t>U</a:t>
            </a:r>
            <a:r>
              <a:rPr lang="en-IN" i="1" baseline="-25000" dirty="0"/>
              <a:t>m</a:t>
            </a:r>
            <a:r>
              <a:rPr lang="en-IN" dirty="0"/>
              <a:t> </a:t>
            </a:r>
            <a:r>
              <a:rPr lang="en-US" dirty="0"/>
              <a:t>+ RT</a:t>
            </a:r>
          </a:p>
          <a:p>
            <a:endParaRPr lang="en-IN" i="1" baseline="-25000" dirty="0"/>
          </a:p>
        </p:txBody>
      </p:sp>
    </p:spTree>
    <p:extLst>
      <p:ext uri="{BB962C8B-B14F-4D97-AF65-F5344CB8AC3E}">
        <p14:creationId xmlns:p14="http://schemas.microsoft.com/office/powerpoint/2010/main" val="1370622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29B505-C6CD-04A7-3AA3-F1A43A04D0D4}"/>
              </a:ext>
            </a:extLst>
          </p:cNvPr>
          <p:cNvSpPr>
            <a:spLocks noGrp="1"/>
          </p:cNvSpPr>
          <p:nvPr>
            <p:ph idx="1"/>
          </p:nvPr>
        </p:nvSpPr>
        <p:spPr/>
        <p:txBody>
          <a:bodyPr>
            <a:normAutofit/>
          </a:bodyPr>
          <a:lstStyle/>
          <a:p>
            <a:r>
              <a:rPr lang="en-IN" dirty="0"/>
              <a:t>Heat capacity, C = q/T</a:t>
            </a:r>
            <a:r>
              <a:rPr lang="en-IN" baseline="-25000" dirty="0"/>
              <a:t>2</a:t>
            </a:r>
            <a:r>
              <a:rPr lang="en-IN" dirty="0"/>
              <a:t> – T</a:t>
            </a:r>
            <a:r>
              <a:rPr lang="en-IN" baseline="-25000" dirty="0"/>
              <a:t>1</a:t>
            </a:r>
            <a:r>
              <a:rPr lang="en-IN" dirty="0"/>
              <a:t> = q/</a:t>
            </a:r>
            <a:r>
              <a:rPr lang="el-GR" dirty="0"/>
              <a:t>Δ</a:t>
            </a:r>
            <a:r>
              <a:rPr lang="en-IN" dirty="0"/>
              <a:t>T</a:t>
            </a:r>
            <a:endParaRPr lang="en-US" dirty="0"/>
          </a:p>
          <a:p>
            <a:pPr marL="0" indent="0">
              <a:buNone/>
            </a:pPr>
            <a:r>
              <a:rPr lang="en-US" dirty="0"/>
              <a:t>specific heat capacity, Cs , the heat capacity divided by the mass of the sample (Cs = C/m, in joules per kelvin per gram, J K−1 g −1 ) or </a:t>
            </a:r>
          </a:p>
          <a:p>
            <a:pPr marL="0" indent="0">
              <a:buNone/>
            </a:pPr>
            <a:r>
              <a:rPr lang="en-US" dirty="0"/>
              <a:t>the molar heat capacity, Cm, the heat capacity divided by the amount of substance (Cm = C/n, in joules per kelvin per mole, J K−1 mol−1 )</a:t>
            </a:r>
          </a:p>
        </p:txBody>
      </p:sp>
      <p:sp>
        <p:nvSpPr>
          <p:cNvPr id="4" name="Title 1">
            <a:extLst>
              <a:ext uri="{FF2B5EF4-FFF2-40B4-BE49-F238E27FC236}">
                <a16:creationId xmlns:a16="http://schemas.microsoft.com/office/drawing/2014/main" id="{5FE9BD2A-0CE6-4542-0306-953AE2749676}"/>
              </a:ext>
            </a:extLst>
          </p:cNvPr>
          <p:cNvSpPr txBox="1">
            <a:spLocks/>
          </p:cNvSpPr>
          <p:nvPr/>
        </p:nvSpPr>
        <p:spPr>
          <a:xfrm>
            <a:off x="838200" y="365126"/>
            <a:ext cx="10515600" cy="4773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a:t>Measurement of heat</a:t>
            </a:r>
            <a:endParaRPr lang="en-IN" sz="2800" dirty="0"/>
          </a:p>
        </p:txBody>
      </p:sp>
    </p:spTree>
    <p:extLst>
      <p:ext uri="{BB962C8B-B14F-4D97-AF65-F5344CB8AC3E}">
        <p14:creationId xmlns:p14="http://schemas.microsoft.com/office/powerpoint/2010/main" val="905676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9151B-1043-59BB-031B-DFF79C378794}"/>
              </a:ext>
            </a:extLst>
          </p:cNvPr>
          <p:cNvSpPr>
            <a:spLocks noGrp="1"/>
          </p:cNvSpPr>
          <p:nvPr>
            <p:ph type="title"/>
          </p:nvPr>
        </p:nvSpPr>
        <p:spPr>
          <a:xfrm>
            <a:off x="838200" y="365126"/>
            <a:ext cx="10515600" cy="477356"/>
          </a:xfrm>
        </p:spPr>
        <p:txBody>
          <a:bodyPr>
            <a:normAutofit/>
          </a:bodyPr>
          <a:lstStyle/>
          <a:p>
            <a:r>
              <a:rPr lang="en-US" sz="2800" dirty="0"/>
              <a:t>Measurement of heat</a:t>
            </a:r>
            <a:endParaRPr lang="en-IN" sz="28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C29B505-C6CD-04A7-3AA3-F1A43A04D0D4}"/>
                  </a:ext>
                </a:extLst>
              </p:cNvPr>
              <p:cNvSpPr>
                <a:spLocks noGrp="1"/>
              </p:cNvSpPr>
              <p:nvPr>
                <p:ph idx="1"/>
              </p:nvPr>
            </p:nvSpPr>
            <p:spPr>
              <a:xfrm>
                <a:off x="174661" y="1304818"/>
                <a:ext cx="12017339" cy="5553181"/>
              </a:xfrm>
            </p:spPr>
            <p:txBody>
              <a:bodyPr>
                <a:normAutofit fontScale="85000" lnSpcReduction="20000"/>
              </a:bodyPr>
              <a:lstStyle/>
              <a:p>
                <a:r>
                  <a:rPr lang="en-US" dirty="0"/>
                  <a:t>specific heat capacity, C</a:t>
                </a:r>
                <a:r>
                  <a:rPr lang="en-US" baseline="-25000" dirty="0"/>
                  <a:t>s</a:t>
                </a:r>
                <a:r>
                  <a:rPr lang="en-US" dirty="0"/>
                  <a:t> , the heat capacity divided by the mass of the sample</a:t>
                </a:r>
                <a:endParaRPr lang="en-IN" dirty="0"/>
              </a:p>
              <a:p>
                <a:r>
                  <a:rPr lang="en-IN" dirty="0"/>
                  <a:t>Heat capacity, C = q/T</a:t>
                </a:r>
                <a:r>
                  <a:rPr lang="en-IN" baseline="-25000" dirty="0"/>
                  <a:t>2</a:t>
                </a:r>
                <a:r>
                  <a:rPr lang="en-IN" dirty="0"/>
                  <a:t> – T</a:t>
                </a:r>
                <a:r>
                  <a:rPr lang="en-IN" baseline="-25000" dirty="0"/>
                  <a:t>1</a:t>
                </a:r>
                <a:r>
                  <a:rPr lang="en-IN" dirty="0"/>
                  <a:t> = q/</a:t>
                </a:r>
                <a:r>
                  <a:rPr lang="el-GR" dirty="0"/>
                  <a:t>Δ</a:t>
                </a:r>
                <a:r>
                  <a:rPr lang="en-IN" dirty="0"/>
                  <a:t>T</a:t>
                </a:r>
                <a:endParaRPr lang="en-US" dirty="0"/>
              </a:p>
              <a:p>
                <a:r>
                  <a:rPr lang="en-US" b="1" dirty="0"/>
                  <a:t>At constant volume, no </a:t>
                </a:r>
                <a:r>
                  <a:rPr lang="en-US" b="1" dirty="0" err="1"/>
                  <a:t>nonexpansion</a:t>
                </a:r>
                <a:r>
                  <a:rPr lang="en-US" b="1" dirty="0"/>
                  <a:t> work: Δ</a:t>
                </a:r>
                <a:r>
                  <a:rPr lang="en-US" b="1" i="1" dirty="0"/>
                  <a:t>U</a:t>
                </a:r>
                <a:r>
                  <a:rPr lang="en-US" b="1" dirty="0"/>
                  <a:t> = </a:t>
                </a:r>
                <a:r>
                  <a:rPr lang="en-US" b="1" i="1" dirty="0"/>
                  <a:t>q</a:t>
                </a:r>
                <a:r>
                  <a:rPr lang="en-US" b="1" dirty="0"/>
                  <a:t> </a:t>
                </a:r>
              </a:p>
              <a:p>
                <a:r>
                  <a:rPr lang="en-US" dirty="0"/>
                  <a:t>This relation is commonly written </a:t>
                </a:r>
                <a:r>
                  <a:rPr lang="en-US" b="1" dirty="0"/>
                  <a:t>Δ</a:t>
                </a:r>
                <a:r>
                  <a:rPr lang="en-US" b="1" i="1" dirty="0"/>
                  <a:t>U</a:t>
                </a:r>
                <a:r>
                  <a:rPr lang="en-US" b="1" dirty="0"/>
                  <a:t> = </a:t>
                </a:r>
                <a:r>
                  <a:rPr lang="en-US" b="1" i="1" dirty="0" err="1"/>
                  <a:t>q</a:t>
                </a:r>
                <a:r>
                  <a:rPr lang="en-US" b="1" i="1" baseline="-25000" dirty="0" err="1"/>
                  <a:t>V</a:t>
                </a:r>
                <a:endParaRPr lang="en-US" b="1" dirty="0"/>
              </a:p>
              <a:p>
                <a:r>
                  <a:rPr lang="en-US" dirty="0"/>
                  <a:t>At constant volume, q may be replaced by the change in internal energy of the substance, so at constant volume.</a:t>
                </a:r>
                <a:endParaRPr lang="en-IN" dirty="0"/>
              </a:p>
              <a:p>
                <a:pPr marL="0" indent="0">
                  <a:buNone/>
                </a:pPr>
                <a14:m>
                  <m:oMath xmlns:m="http://schemas.openxmlformats.org/officeDocument/2006/math">
                    <m:sSub>
                      <m:sSubPr>
                        <m:ctrlPr>
                          <a:rPr lang="fr-FR" i="1" smtClean="0">
                            <a:latin typeface="Cambria Math" panose="02040503050406030204" pitchFamily="18" charset="0"/>
                          </a:rPr>
                        </m:ctrlPr>
                      </m:sSubPr>
                      <m:e>
                        <m:r>
                          <a:rPr lang="en-IN" b="0" i="1" smtClean="0">
                            <a:latin typeface="Cambria Math" panose="02040503050406030204" pitchFamily="18" charset="0"/>
                          </a:rPr>
                          <m:t>𝐶</m:t>
                        </m:r>
                      </m:e>
                      <m:sub>
                        <m:r>
                          <a:rPr lang="en-IN" b="0" i="1" smtClean="0">
                            <a:latin typeface="Cambria Math" panose="02040503050406030204" pitchFamily="18" charset="0"/>
                          </a:rPr>
                          <m:t>𝑣</m:t>
                        </m:r>
                      </m:sub>
                    </m:sSub>
                    <m:r>
                      <a:rPr lang="en-IN" b="0" i="1" smtClean="0">
                        <a:latin typeface="Cambria Math" panose="02040503050406030204" pitchFamily="18" charset="0"/>
                      </a:rPr>
                      <m:t>=</m:t>
                    </m:r>
                    <m:f>
                      <m:fPr>
                        <m:ctrlPr>
                          <a:rPr lang="en-IN" i="1">
                            <a:latin typeface="Cambria Math" panose="02040503050406030204" pitchFamily="18" charset="0"/>
                          </a:rPr>
                        </m:ctrlPr>
                      </m:fPr>
                      <m:num>
                        <m:sSub>
                          <m:sSubPr>
                            <m:ctrlPr>
                              <a:rPr lang="fr-FR" i="1">
                                <a:latin typeface="Cambria Math" panose="02040503050406030204" pitchFamily="18" charset="0"/>
                              </a:rPr>
                            </m:ctrlPr>
                          </m:sSubPr>
                          <m:e>
                            <m:r>
                              <a:rPr lang="en-IN" i="1">
                                <a:latin typeface="Cambria Math" panose="02040503050406030204" pitchFamily="18" charset="0"/>
                              </a:rPr>
                              <m:t>𝑞</m:t>
                            </m:r>
                          </m:e>
                          <m:sub>
                            <m:r>
                              <a:rPr lang="en-IN" i="1">
                                <a:latin typeface="Cambria Math" panose="02040503050406030204" pitchFamily="18" charset="0"/>
                              </a:rPr>
                              <m:t>𝑣</m:t>
                            </m:r>
                          </m:sub>
                        </m:sSub>
                      </m:num>
                      <m:den>
                        <m:r>
                          <a:rPr lang="el-GR" i="1" dirty="0">
                            <a:latin typeface="Cambria Math" panose="02040503050406030204" pitchFamily="18" charset="0"/>
                            <a:ea typeface="Cambria Math" panose="02040503050406030204" pitchFamily="18" charset="0"/>
                          </a:rPr>
                          <m:t>∆</m:t>
                        </m:r>
                        <m:r>
                          <a:rPr lang="en-IN" i="1" dirty="0">
                            <a:latin typeface="Cambria Math" panose="02040503050406030204" pitchFamily="18" charset="0"/>
                          </a:rPr>
                          <m:t>𝑇</m:t>
                        </m:r>
                      </m:den>
                    </m:f>
                    <m:r>
                      <a:rPr lang="en-IN" b="0" i="1" dirty="0" smtClean="0">
                        <a:latin typeface="Cambria Math" panose="02040503050406030204" pitchFamily="18" charset="0"/>
                      </a:rPr>
                      <m:t>=</m:t>
                    </m:r>
                    <m:f>
                      <m:fPr>
                        <m:ctrlPr>
                          <a:rPr lang="en-IN" b="0" i="1" smtClean="0">
                            <a:latin typeface="Cambria Math" panose="02040503050406030204" pitchFamily="18" charset="0"/>
                          </a:rPr>
                        </m:ctrlPr>
                      </m:fPr>
                      <m:num>
                        <m:r>
                          <a:rPr lang="el-GR" i="1" dirty="0" smtClean="0">
                            <a:latin typeface="Cambria Math" panose="02040503050406030204" pitchFamily="18" charset="0"/>
                            <a:ea typeface="Cambria Math" panose="02040503050406030204" pitchFamily="18" charset="0"/>
                          </a:rPr>
                          <m:t>∆</m:t>
                        </m:r>
                        <m:r>
                          <a:rPr lang="en-IN" b="0" i="1" dirty="0" smtClean="0">
                            <a:latin typeface="Cambria Math" panose="02040503050406030204" pitchFamily="18" charset="0"/>
                          </a:rPr>
                          <m:t>𝑈</m:t>
                        </m:r>
                      </m:num>
                      <m:den>
                        <m:r>
                          <a:rPr lang="el-GR" i="1" dirty="0">
                            <a:latin typeface="Cambria Math" panose="02040503050406030204" pitchFamily="18" charset="0"/>
                            <a:ea typeface="Cambria Math" panose="02040503050406030204" pitchFamily="18" charset="0"/>
                          </a:rPr>
                          <m:t>∆</m:t>
                        </m:r>
                        <m:r>
                          <a:rPr lang="en-IN" b="0" i="1" dirty="0" smtClean="0">
                            <a:latin typeface="Cambria Math" panose="02040503050406030204" pitchFamily="18" charset="0"/>
                          </a:rPr>
                          <m:t>𝑇</m:t>
                        </m:r>
                      </m:den>
                    </m:f>
                  </m:oMath>
                </a14:m>
                <a:r>
                  <a:rPr lang="fr-FR" dirty="0"/>
                  <a:t>  at constant volume  (</a:t>
                </a:r>
                <a:r>
                  <a:rPr lang="fr-FR" dirty="0" err="1"/>
                  <a:t>from</a:t>
                </a:r>
                <a:r>
                  <a:rPr lang="fr-FR" dirty="0"/>
                  <a:t> 1st </a:t>
                </a:r>
                <a:r>
                  <a:rPr lang="fr-FR" dirty="0" err="1"/>
                  <a:t>law</a:t>
                </a:r>
                <a:r>
                  <a:rPr lang="fr-FR" dirty="0"/>
                  <a:t>,  </a:t>
                </a:r>
                <a:r>
                  <a:rPr lang="en-US" b="1" dirty="0"/>
                  <a:t>Δ</a:t>
                </a:r>
                <a:r>
                  <a:rPr lang="en-US" b="1" i="1" dirty="0"/>
                  <a:t>U</a:t>
                </a:r>
                <a:r>
                  <a:rPr lang="en-US" b="1" dirty="0"/>
                  <a:t> = </a:t>
                </a:r>
                <a:r>
                  <a:rPr lang="en-US" b="1" i="1" dirty="0" err="1"/>
                  <a:t>q</a:t>
                </a:r>
                <a:r>
                  <a:rPr lang="en-US" b="1" i="1" baseline="-25000" dirty="0" err="1"/>
                  <a:t>V</a:t>
                </a:r>
                <a:r>
                  <a:rPr lang="fr-FR" dirty="0"/>
                  <a:t>)</a:t>
                </a:r>
                <a:endParaRPr lang="en-US" dirty="0"/>
              </a:p>
              <a:p>
                <a:r>
                  <a:rPr lang="en-US" dirty="0"/>
                  <a:t>the constant-volume heat capacity tells us about the temperature dependence of the internal energy at constant volume</a:t>
                </a:r>
              </a:p>
              <a:p>
                <a:endParaRPr lang="en-US" dirty="0"/>
              </a:p>
              <a:p>
                <a:r>
                  <a:rPr lang="en-US" b="1" dirty="0"/>
                  <a:t>the constant-pressure heat capacity tells us how the enthalpy of a system changes as its temperature is raised at constant pressure</a:t>
                </a:r>
              </a:p>
              <a:p>
                <a14:m>
                  <m:oMath xmlns:m="http://schemas.openxmlformats.org/officeDocument/2006/math">
                    <m:sSub>
                      <m:sSubPr>
                        <m:ctrlPr>
                          <a:rPr lang="fr-FR" i="1" smtClean="0">
                            <a:latin typeface="Cambria Math" panose="02040503050406030204" pitchFamily="18" charset="0"/>
                          </a:rPr>
                        </m:ctrlPr>
                      </m:sSubPr>
                      <m:e>
                        <m:r>
                          <a:rPr lang="en-IN" b="0" i="1" smtClean="0">
                            <a:latin typeface="Cambria Math" panose="02040503050406030204" pitchFamily="18" charset="0"/>
                          </a:rPr>
                          <m:t>𝐶</m:t>
                        </m:r>
                      </m:e>
                      <m:sub>
                        <m:r>
                          <a:rPr lang="en-IN" b="0" i="1" smtClean="0">
                            <a:latin typeface="Cambria Math" panose="02040503050406030204" pitchFamily="18" charset="0"/>
                          </a:rPr>
                          <m:t>𝑝</m:t>
                        </m:r>
                      </m:sub>
                    </m:sSub>
                    <m:r>
                      <a:rPr lang="en-IN" b="0" i="1" smtClean="0">
                        <a:latin typeface="Cambria Math" panose="02040503050406030204" pitchFamily="18" charset="0"/>
                      </a:rPr>
                      <m:t>=</m:t>
                    </m:r>
                    <m:f>
                      <m:fPr>
                        <m:ctrlPr>
                          <a:rPr lang="en-IN" i="1">
                            <a:latin typeface="Cambria Math" panose="02040503050406030204" pitchFamily="18" charset="0"/>
                          </a:rPr>
                        </m:ctrlPr>
                      </m:fPr>
                      <m:num>
                        <m:sSub>
                          <m:sSubPr>
                            <m:ctrlPr>
                              <a:rPr lang="fr-FR" i="1">
                                <a:latin typeface="Cambria Math" panose="02040503050406030204" pitchFamily="18" charset="0"/>
                              </a:rPr>
                            </m:ctrlPr>
                          </m:sSubPr>
                          <m:e>
                            <m:r>
                              <a:rPr lang="en-IN" i="1">
                                <a:latin typeface="Cambria Math" panose="02040503050406030204" pitchFamily="18" charset="0"/>
                              </a:rPr>
                              <m:t>𝑞</m:t>
                            </m:r>
                          </m:e>
                          <m:sub>
                            <m:r>
                              <a:rPr lang="en-IN" b="0" i="1" smtClean="0">
                                <a:latin typeface="Cambria Math" panose="02040503050406030204" pitchFamily="18" charset="0"/>
                              </a:rPr>
                              <m:t>𝑝</m:t>
                            </m:r>
                          </m:sub>
                        </m:sSub>
                      </m:num>
                      <m:den>
                        <m:r>
                          <a:rPr lang="el-GR" i="1" dirty="0">
                            <a:latin typeface="Cambria Math" panose="02040503050406030204" pitchFamily="18" charset="0"/>
                            <a:ea typeface="Cambria Math" panose="02040503050406030204" pitchFamily="18" charset="0"/>
                          </a:rPr>
                          <m:t>∆</m:t>
                        </m:r>
                        <m:r>
                          <a:rPr lang="en-IN" i="1" dirty="0">
                            <a:latin typeface="Cambria Math" panose="02040503050406030204" pitchFamily="18" charset="0"/>
                          </a:rPr>
                          <m:t>𝑇</m:t>
                        </m:r>
                      </m:den>
                    </m:f>
                    <m:r>
                      <a:rPr lang="en-IN" b="0" i="1" dirty="0" smtClean="0">
                        <a:latin typeface="Cambria Math" panose="02040503050406030204" pitchFamily="18" charset="0"/>
                      </a:rPr>
                      <m:t>=</m:t>
                    </m:r>
                    <m:f>
                      <m:fPr>
                        <m:ctrlPr>
                          <a:rPr lang="en-IN" b="0" i="1" smtClean="0">
                            <a:latin typeface="Cambria Math" panose="02040503050406030204" pitchFamily="18" charset="0"/>
                          </a:rPr>
                        </m:ctrlPr>
                      </m:fPr>
                      <m:num>
                        <m:r>
                          <a:rPr lang="el-GR" i="1" dirty="0" smtClean="0">
                            <a:latin typeface="Cambria Math" panose="02040503050406030204" pitchFamily="18" charset="0"/>
                            <a:ea typeface="Cambria Math" panose="02040503050406030204" pitchFamily="18" charset="0"/>
                          </a:rPr>
                          <m:t>∆</m:t>
                        </m:r>
                        <m:r>
                          <a:rPr lang="en-IN" b="0" i="1" dirty="0" smtClean="0">
                            <a:latin typeface="Cambria Math" panose="02040503050406030204" pitchFamily="18" charset="0"/>
                            <a:ea typeface="Cambria Math" panose="02040503050406030204" pitchFamily="18" charset="0"/>
                          </a:rPr>
                          <m:t>𝐻</m:t>
                        </m:r>
                      </m:num>
                      <m:den>
                        <m:r>
                          <a:rPr lang="el-GR" i="1" dirty="0">
                            <a:latin typeface="Cambria Math" panose="02040503050406030204" pitchFamily="18" charset="0"/>
                            <a:ea typeface="Cambria Math" panose="02040503050406030204" pitchFamily="18" charset="0"/>
                          </a:rPr>
                          <m:t>∆</m:t>
                        </m:r>
                        <m:r>
                          <a:rPr lang="en-IN" b="0" i="1" dirty="0" smtClean="0">
                            <a:latin typeface="Cambria Math" panose="02040503050406030204" pitchFamily="18" charset="0"/>
                          </a:rPr>
                          <m:t>𝑇</m:t>
                        </m:r>
                      </m:den>
                    </m:f>
                  </m:oMath>
                </a14:m>
                <a:r>
                  <a:rPr lang="fr-FR" dirty="0"/>
                  <a:t>  at constant pressure  (</a:t>
                </a:r>
                <a:r>
                  <a:rPr lang="en-US" b="1" dirty="0"/>
                  <a:t>ΔH = </a:t>
                </a:r>
                <a:r>
                  <a:rPr lang="en-US" b="1" i="1" dirty="0" err="1"/>
                  <a:t>q</a:t>
                </a:r>
                <a:r>
                  <a:rPr lang="en-US" b="1" i="1" baseline="-25000" dirty="0" err="1"/>
                  <a:t>p</a:t>
                </a:r>
                <a:r>
                  <a:rPr lang="fr-FR" dirty="0"/>
                  <a:t>)</a:t>
                </a:r>
                <a:endParaRPr lang="en-US" dirty="0"/>
              </a:p>
              <a:p>
                <a14:m>
                  <m:oMath xmlns:m="http://schemas.openxmlformats.org/officeDocument/2006/math">
                    <m:r>
                      <a:rPr lang="el-GR" i="1" dirty="0" smtClean="0">
                        <a:latin typeface="Cambria Math" panose="02040503050406030204" pitchFamily="18" charset="0"/>
                        <a:ea typeface="Cambria Math" panose="02040503050406030204" pitchFamily="18" charset="0"/>
                      </a:rPr>
                      <m:t>∆</m:t>
                    </m:r>
                    <m:r>
                      <a:rPr lang="en-IN" b="0" i="1" dirty="0" smtClean="0">
                        <a:latin typeface="Cambria Math" panose="02040503050406030204" pitchFamily="18" charset="0"/>
                      </a:rPr>
                      <m:t>𝐻</m:t>
                    </m:r>
                    <m:sSub>
                      <m:sSubPr>
                        <m:ctrlPr>
                          <a:rPr lang="fr-FR" i="1">
                            <a:latin typeface="Cambria Math" panose="02040503050406030204" pitchFamily="18" charset="0"/>
                          </a:rPr>
                        </m:ctrlPr>
                      </m:sSubPr>
                      <m:e>
                        <m:r>
                          <a:rPr lang="en-IN" b="0" i="1" smtClean="0">
                            <a:latin typeface="Cambria Math" panose="02040503050406030204" pitchFamily="18" charset="0"/>
                          </a:rPr>
                          <m:t>=</m:t>
                        </m:r>
                        <m:r>
                          <a:rPr lang="en-IN" i="1">
                            <a:latin typeface="Cambria Math" panose="02040503050406030204" pitchFamily="18" charset="0"/>
                          </a:rPr>
                          <m:t>𝐶</m:t>
                        </m:r>
                      </m:e>
                      <m:sub>
                        <m:r>
                          <a:rPr lang="en-IN" i="1">
                            <a:latin typeface="Cambria Math" panose="02040503050406030204" pitchFamily="18" charset="0"/>
                          </a:rPr>
                          <m:t>𝑝</m:t>
                        </m:r>
                      </m:sub>
                    </m:sSub>
                    <m:r>
                      <a:rPr lang="el-GR" i="1" dirty="0">
                        <a:latin typeface="Cambria Math" panose="02040503050406030204" pitchFamily="18" charset="0"/>
                        <a:ea typeface="Cambria Math" panose="02040503050406030204" pitchFamily="18" charset="0"/>
                      </a:rPr>
                      <m:t>∆</m:t>
                    </m:r>
                    <m:r>
                      <a:rPr lang="en-IN" i="1" dirty="0">
                        <a:latin typeface="Cambria Math" panose="02040503050406030204" pitchFamily="18" charset="0"/>
                      </a:rPr>
                      <m:t>𝑇</m:t>
                    </m:r>
                    <m:r>
                      <a:rPr lang="en-IN" b="0" i="1" dirty="0" smtClean="0">
                        <a:latin typeface="Cambria Math" panose="02040503050406030204" pitchFamily="18" charset="0"/>
                      </a:rPr>
                      <m:t>=</m:t>
                    </m:r>
                    <m:r>
                      <a:rPr lang="en-IN" b="0" i="1" dirty="0" smtClean="0">
                        <a:latin typeface="Cambria Math" panose="02040503050406030204" pitchFamily="18" charset="0"/>
                      </a:rPr>
                      <m:t>𝑛</m:t>
                    </m:r>
                    <m:sSub>
                      <m:sSubPr>
                        <m:ctrlPr>
                          <a:rPr lang="fr-FR" i="1">
                            <a:latin typeface="Cambria Math" panose="02040503050406030204" pitchFamily="18" charset="0"/>
                          </a:rPr>
                        </m:ctrlPr>
                      </m:sSubPr>
                      <m:e>
                        <m:r>
                          <a:rPr lang="en-IN" i="1">
                            <a:latin typeface="Cambria Math" panose="02040503050406030204" pitchFamily="18" charset="0"/>
                          </a:rPr>
                          <m:t>𝐶</m:t>
                        </m:r>
                      </m:e>
                      <m:sub>
                        <m:r>
                          <a:rPr lang="en-IN" i="1">
                            <a:latin typeface="Cambria Math" panose="02040503050406030204" pitchFamily="18" charset="0"/>
                          </a:rPr>
                          <m:t>𝑝</m:t>
                        </m:r>
                        <m:r>
                          <a:rPr lang="en-IN" b="0" i="1" smtClean="0">
                            <a:latin typeface="Cambria Math" panose="02040503050406030204" pitchFamily="18" charset="0"/>
                          </a:rPr>
                          <m:t>,</m:t>
                        </m:r>
                        <m:r>
                          <a:rPr lang="en-IN" b="0" i="1" smtClean="0">
                            <a:latin typeface="Cambria Math" panose="02040503050406030204" pitchFamily="18" charset="0"/>
                          </a:rPr>
                          <m:t>𝑚</m:t>
                        </m:r>
                      </m:sub>
                    </m:sSub>
                    <m:r>
                      <a:rPr lang="el-GR" i="1" dirty="0">
                        <a:latin typeface="Cambria Math" panose="02040503050406030204" pitchFamily="18" charset="0"/>
                        <a:ea typeface="Cambria Math" panose="02040503050406030204" pitchFamily="18" charset="0"/>
                      </a:rPr>
                      <m:t>∆</m:t>
                    </m:r>
                    <m:r>
                      <a:rPr lang="en-IN" i="1" dirty="0">
                        <a:latin typeface="Cambria Math" panose="02040503050406030204" pitchFamily="18" charset="0"/>
                      </a:rPr>
                      <m:t>𝑇</m:t>
                    </m:r>
                  </m:oMath>
                </a14:m>
                <a:endParaRPr lang="en-IN" dirty="0"/>
              </a:p>
            </p:txBody>
          </p:sp>
        </mc:Choice>
        <mc:Fallback xmlns="">
          <p:sp>
            <p:nvSpPr>
              <p:cNvPr id="3" name="Content Placeholder 2">
                <a:extLst>
                  <a:ext uri="{FF2B5EF4-FFF2-40B4-BE49-F238E27FC236}">
                    <a16:creationId xmlns:a16="http://schemas.microsoft.com/office/drawing/2014/main" id="{6C29B505-C6CD-04A7-3AA3-F1A43A04D0D4}"/>
                  </a:ext>
                </a:extLst>
              </p:cNvPr>
              <p:cNvSpPr>
                <a:spLocks noGrp="1" noRot="1" noChangeAspect="1" noMove="1" noResize="1" noEditPoints="1" noAdjustHandles="1" noChangeArrowheads="1" noChangeShapeType="1" noTextEdit="1"/>
              </p:cNvSpPr>
              <p:nvPr>
                <p:ph idx="1"/>
              </p:nvPr>
            </p:nvSpPr>
            <p:spPr>
              <a:xfrm>
                <a:off x="174661" y="1304818"/>
                <a:ext cx="12017339" cy="5553181"/>
              </a:xfrm>
              <a:blipFill>
                <a:blip r:embed="rId2"/>
                <a:stretch>
                  <a:fillRect l="-710" t="-2525" r="-964"/>
                </a:stretch>
              </a:blipFill>
            </p:spPr>
            <p:txBody>
              <a:bodyPr/>
              <a:lstStyle/>
              <a:p>
                <a:r>
                  <a:rPr lang="en-IN">
                    <a:noFill/>
                  </a:rPr>
                  <a:t> </a:t>
                </a:r>
              </a:p>
            </p:txBody>
          </p:sp>
        </mc:Fallback>
      </mc:AlternateContent>
    </p:spTree>
    <p:extLst>
      <p:ext uri="{BB962C8B-B14F-4D97-AF65-F5344CB8AC3E}">
        <p14:creationId xmlns:p14="http://schemas.microsoft.com/office/powerpoint/2010/main" val="2293376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A896-118A-1239-D1DA-2C7ED5E13973}"/>
              </a:ext>
            </a:extLst>
          </p:cNvPr>
          <p:cNvSpPr>
            <a:spLocks noGrp="1"/>
          </p:cNvSpPr>
          <p:nvPr>
            <p:ph type="title"/>
          </p:nvPr>
        </p:nvSpPr>
        <p:spPr>
          <a:xfrm>
            <a:off x="838200" y="365125"/>
            <a:ext cx="3600236" cy="3621248"/>
          </a:xfrm>
        </p:spPr>
        <p:txBody>
          <a:bodyPr>
            <a:normAutofit/>
          </a:bodyPr>
          <a:lstStyle/>
          <a:p>
            <a:r>
              <a:rPr lang="en-US" dirty="0"/>
              <a:t>CARNOT CYCLE AND CARNOT ENGINE</a:t>
            </a:r>
            <a:endParaRPr lang="en-IN" dirty="0"/>
          </a:p>
        </p:txBody>
      </p:sp>
      <p:pic>
        <p:nvPicPr>
          <p:cNvPr id="13" name="Picture 12">
            <a:extLst>
              <a:ext uri="{FF2B5EF4-FFF2-40B4-BE49-F238E27FC236}">
                <a16:creationId xmlns:a16="http://schemas.microsoft.com/office/drawing/2014/main" id="{C9833DAF-CF9E-29FB-09ED-BA6AEE9452AA}"/>
              </a:ext>
            </a:extLst>
          </p:cNvPr>
          <p:cNvPicPr>
            <a:picLocks noChangeAspect="1"/>
          </p:cNvPicPr>
          <p:nvPr/>
        </p:nvPicPr>
        <p:blipFill>
          <a:blip r:embed="rId2"/>
          <a:stretch>
            <a:fillRect/>
          </a:stretch>
        </p:blipFill>
        <p:spPr>
          <a:xfrm>
            <a:off x="5256337" y="676275"/>
            <a:ext cx="5821739" cy="5648325"/>
          </a:xfrm>
          <a:prstGeom prst="rect">
            <a:avLst/>
          </a:prstGeom>
        </p:spPr>
      </p:pic>
    </p:spTree>
    <p:extLst>
      <p:ext uri="{BB962C8B-B14F-4D97-AF65-F5344CB8AC3E}">
        <p14:creationId xmlns:p14="http://schemas.microsoft.com/office/powerpoint/2010/main" val="1995912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12202-9362-7A5C-9C72-A2DC05E62B57}"/>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B3FDD731-ED2D-C46B-6AEA-F8FEDA16A0CF}"/>
              </a:ext>
            </a:extLst>
          </p:cNvPr>
          <p:cNvSpPr>
            <a:spLocks noGrp="1"/>
          </p:cNvSpPr>
          <p:nvPr>
            <p:ph idx="1"/>
          </p:nvPr>
        </p:nvSpPr>
        <p:spPr/>
        <p:txBody>
          <a:bodyPr/>
          <a:lstStyle/>
          <a:p>
            <a:r>
              <a:rPr lang="en-IN" dirty="0"/>
              <a:t>Cyclic Process: A thermodynamic process in which a system, after completing a series of changes, returns to original state i.e. completes a cycle, is called cyclic process.</a:t>
            </a:r>
          </a:p>
          <a:p>
            <a:r>
              <a:rPr lang="en-IN" dirty="0"/>
              <a:t>E.g. Carnot cycle, (</a:t>
            </a:r>
            <a:r>
              <a:rPr lang="en-IN" b="1" dirty="0" err="1"/>
              <a:t>Sadi</a:t>
            </a:r>
            <a:r>
              <a:rPr lang="en-IN" b="1" dirty="0"/>
              <a:t> Carnot)</a:t>
            </a:r>
          </a:p>
          <a:p>
            <a:r>
              <a:rPr lang="en-US" dirty="0"/>
              <a:t>Carnot cycle is hypothetical ideal circular process is based on isothermal and adiabatic expansions and compressions. </a:t>
            </a:r>
            <a:endParaRPr lang="en-IN" b="1" dirty="0"/>
          </a:p>
        </p:txBody>
      </p:sp>
    </p:spTree>
    <p:extLst>
      <p:ext uri="{BB962C8B-B14F-4D97-AF65-F5344CB8AC3E}">
        <p14:creationId xmlns:p14="http://schemas.microsoft.com/office/powerpoint/2010/main" val="3095288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AEAE9-E3C6-F33B-8426-C1F6D84F51D9}"/>
              </a:ext>
            </a:extLst>
          </p:cNvPr>
          <p:cNvSpPr>
            <a:spLocks noGrp="1"/>
          </p:cNvSpPr>
          <p:nvPr>
            <p:ph type="title"/>
          </p:nvPr>
        </p:nvSpPr>
        <p:spPr/>
        <p:txBody>
          <a:bodyPr/>
          <a:lstStyle/>
          <a:p>
            <a:r>
              <a:rPr lang="en-US" dirty="0"/>
              <a:t>Basic Terms</a:t>
            </a:r>
            <a:endParaRPr lang="en-IN" dirty="0"/>
          </a:p>
        </p:txBody>
      </p:sp>
      <p:sp>
        <p:nvSpPr>
          <p:cNvPr id="3" name="Content Placeholder 2">
            <a:extLst>
              <a:ext uri="{FF2B5EF4-FFF2-40B4-BE49-F238E27FC236}">
                <a16:creationId xmlns:a16="http://schemas.microsoft.com/office/drawing/2014/main" id="{5FA4FED7-AEA4-A539-095F-A89CD4A542A9}"/>
              </a:ext>
            </a:extLst>
          </p:cNvPr>
          <p:cNvSpPr>
            <a:spLocks noGrp="1"/>
          </p:cNvSpPr>
          <p:nvPr>
            <p:ph idx="1"/>
          </p:nvPr>
        </p:nvSpPr>
        <p:spPr/>
        <p:txBody>
          <a:bodyPr>
            <a:normAutofit fontScale="92500" lnSpcReduction="10000"/>
          </a:bodyPr>
          <a:lstStyle/>
          <a:p>
            <a:r>
              <a:rPr lang="en-US" dirty="0"/>
              <a:t>Thermodynamic Functions:</a:t>
            </a:r>
          </a:p>
          <a:p>
            <a:r>
              <a:rPr lang="en-US" dirty="0"/>
              <a:t>Properties of a system : T, P, V, w, q, U and S</a:t>
            </a:r>
          </a:p>
          <a:p>
            <a:r>
              <a:rPr lang="en-US" dirty="0"/>
              <a:t>Thermodynamic function (variable) is a variable of a system which has a fixed value for a given state of the system and it is independent on the path  followed to attain that state of the system.</a:t>
            </a:r>
          </a:p>
          <a:p>
            <a:r>
              <a:rPr lang="en-US" dirty="0"/>
              <a:t>we can calculate change in thermodynamic functions like U, heat content or enthalpy (H), S and free energy (G or A) by algebraic sum of the quantities.</a:t>
            </a:r>
          </a:p>
          <a:p>
            <a:r>
              <a:rPr lang="en-US" dirty="0"/>
              <a:t>E.g. ∆U = q + w</a:t>
            </a:r>
          </a:p>
          <a:p>
            <a:r>
              <a:rPr lang="en-US" dirty="0"/>
              <a:t>Path 1:  ∆U = q1 + q2 + w1 + q3 + w2</a:t>
            </a:r>
          </a:p>
          <a:p>
            <a:r>
              <a:rPr lang="en-US" dirty="0"/>
              <a:t>Path 2:  ∆U = q1 + w1</a:t>
            </a:r>
          </a:p>
        </p:txBody>
      </p:sp>
    </p:spTree>
    <p:extLst>
      <p:ext uri="{BB962C8B-B14F-4D97-AF65-F5344CB8AC3E}">
        <p14:creationId xmlns:p14="http://schemas.microsoft.com/office/powerpoint/2010/main" val="7966467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A896-118A-1239-D1DA-2C7ED5E13973}"/>
              </a:ext>
            </a:extLst>
          </p:cNvPr>
          <p:cNvSpPr>
            <a:spLocks noGrp="1"/>
          </p:cNvSpPr>
          <p:nvPr>
            <p:ph type="title"/>
          </p:nvPr>
        </p:nvSpPr>
        <p:spPr/>
        <p:txBody>
          <a:bodyPr/>
          <a:lstStyle/>
          <a:p>
            <a:r>
              <a:rPr lang="en-US" dirty="0"/>
              <a:t>CARNOT CYCLE</a:t>
            </a:r>
            <a:endParaRPr lang="en-IN" dirty="0"/>
          </a:p>
        </p:txBody>
      </p:sp>
      <p:sp>
        <p:nvSpPr>
          <p:cNvPr id="3" name="Content Placeholder 2">
            <a:extLst>
              <a:ext uri="{FF2B5EF4-FFF2-40B4-BE49-F238E27FC236}">
                <a16:creationId xmlns:a16="http://schemas.microsoft.com/office/drawing/2014/main" id="{3953F944-3B74-8FF0-849D-619D259F5F32}"/>
              </a:ext>
            </a:extLst>
          </p:cNvPr>
          <p:cNvSpPr>
            <a:spLocks noGrp="1"/>
          </p:cNvSpPr>
          <p:nvPr>
            <p:ph idx="1"/>
          </p:nvPr>
        </p:nvSpPr>
        <p:spPr>
          <a:xfrm>
            <a:off x="838200" y="1356189"/>
            <a:ext cx="10515600" cy="5383658"/>
          </a:xfrm>
        </p:spPr>
        <p:txBody>
          <a:bodyPr/>
          <a:lstStyle/>
          <a:p>
            <a:r>
              <a:rPr lang="en-US" dirty="0"/>
              <a:t>Nicholas Leonard </a:t>
            </a:r>
            <a:r>
              <a:rPr lang="en-US" dirty="0" err="1"/>
              <a:t>Sadi</a:t>
            </a:r>
            <a:r>
              <a:rPr lang="en-US" dirty="0"/>
              <a:t> Carnot, an engineer in French army originated use of cycle (Carnot) in thermodynamic analysis in 1824 and these concepts provided basics upon which second law of thermodynamics was stated by Clausius and others.</a:t>
            </a:r>
          </a:p>
          <a:p>
            <a:r>
              <a:rPr lang="en-IN" dirty="0"/>
              <a:t>Carnot cycle is a reversible thermodynamic cycle comprising of four reversible processes / strokes.</a:t>
            </a:r>
          </a:p>
          <a:p>
            <a:r>
              <a:rPr lang="en-IN" dirty="0"/>
              <a:t>Thermodynamic processes constituting Carnot cycle are; </a:t>
            </a:r>
          </a:p>
          <a:p>
            <a:r>
              <a:rPr lang="en-IN" dirty="0"/>
              <a:t>(</a:t>
            </a:r>
            <a:r>
              <a:rPr lang="en-IN" dirty="0" err="1"/>
              <a:t>i</a:t>
            </a:r>
            <a:r>
              <a:rPr lang="en-IN" dirty="0"/>
              <a:t>) Reversible isothermal expansion (1–2, </a:t>
            </a:r>
            <a:r>
              <a:rPr lang="en-IN" dirty="0" err="1"/>
              <a:t>Q</a:t>
            </a:r>
            <a:r>
              <a:rPr lang="en-IN" baseline="-25000" dirty="0" err="1"/>
              <a:t>add</a:t>
            </a:r>
            <a:r>
              <a:rPr lang="en-IN" dirty="0"/>
              <a:t>) </a:t>
            </a:r>
          </a:p>
          <a:p>
            <a:r>
              <a:rPr lang="en-IN" dirty="0"/>
              <a:t>(ii) Reversible adiabatic expansion (2–3, W </a:t>
            </a:r>
            <a:r>
              <a:rPr lang="en-IN" baseline="-25000" dirty="0" err="1"/>
              <a:t>expn</a:t>
            </a:r>
            <a:r>
              <a:rPr lang="en-IN" dirty="0"/>
              <a:t>) </a:t>
            </a:r>
          </a:p>
          <a:p>
            <a:r>
              <a:rPr lang="en-IN" dirty="0"/>
              <a:t>(iii) Reversible isothermal compression (3–4, </a:t>
            </a:r>
            <a:r>
              <a:rPr lang="en-IN" dirty="0" err="1"/>
              <a:t>Q</a:t>
            </a:r>
            <a:r>
              <a:rPr lang="en-IN" baseline="-25000" dirty="0" err="1"/>
              <a:t>rejected</a:t>
            </a:r>
            <a:r>
              <a:rPr lang="en-IN" dirty="0"/>
              <a:t>) </a:t>
            </a:r>
          </a:p>
          <a:p>
            <a:r>
              <a:rPr lang="en-IN" dirty="0"/>
              <a:t>(iv) Reversible adiabatic compression (4–1, W </a:t>
            </a:r>
            <a:r>
              <a:rPr lang="en-IN" baseline="-25000" dirty="0" err="1"/>
              <a:t>compr</a:t>
            </a:r>
            <a:r>
              <a:rPr lang="en-IN" dirty="0"/>
              <a:t> )</a:t>
            </a:r>
          </a:p>
        </p:txBody>
      </p:sp>
    </p:spTree>
    <p:extLst>
      <p:ext uri="{BB962C8B-B14F-4D97-AF65-F5344CB8AC3E}">
        <p14:creationId xmlns:p14="http://schemas.microsoft.com/office/powerpoint/2010/main" val="2926889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D3520-B87F-5D03-2325-7B60A156C70E}"/>
              </a:ext>
            </a:extLst>
          </p:cNvPr>
          <p:cNvSpPr>
            <a:spLocks noGrp="1"/>
          </p:cNvSpPr>
          <p:nvPr>
            <p:ph type="title"/>
          </p:nvPr>
        </p:nvSpPr>
        <p:spPr/>
        <p:txBody>
          <a:bodyPr>
            <a:normAutofit fontScale="90000"/>
          </a:bodyPr>
          <a:lstStyle/>
          <a:p>
            <a:r>
              <a:rPr lang="en-US" b="0" i="1" dirty="0">
                <a:solidFill>
                  <a:srgbClr val="373D3F"/>
                </a:solidFill>
                <a:effectLst/>
                <a:latin typeface="Lora" panose="020B0604020202020204" pitchFamily="2" charset="0"/>
              </a:rPr>
              <a:t>A schematic representation of a heat engine. Energy flows from the hot reservoir to the cold reservoir while doing work.</a:t>
            </a:r>
            <a:endParaRPr lang="en-IN" dirty="0"/>
          </a:p>
        </p:txBody>
      </p:sp>
      <p:pic>
        <p:nvPicPr>
          <p:cNvPr id="4" name="Content Placeholder 3">
            <a:extLst>
              <a:ext uri="{FF2B5EF4-FFF2-40B4-BE49-F238E27FC236}">
                <a16:creationId xmlns:a16="http://schemas.microsoft.com/office/drawing/2014/main" id="{AD22866C-EF7C-2CAD-350E-602166A8366C}"/>
              </a:ext>
            </a:extLst>
          </p:cNvPr>
          <p:cNvPicPr>
            <a:picLocks noGrp="1" noChangeAspect="1"/>
          </p:cNvPicPr>
          <p:nvPr>
            <p:ph idx="1"/>
          </p:nvPr>
        </p:nvPicPr>
        <p:blipFill>
          <a:blip r:embed="rId2"/>
          <a:stretch>
            <a:fillRect/>
          </a:stretch>
        </p:blipFill>
        <p:spPr>
          <a:xfrm>
            <a:off x="4643437" y="2639219"/>
            <a:ext cx="2905125" cy="2724150"/>
          </a:xfrm>
          <a:prstGeom prst="rect">
            <a:avLst/>
          </a:prstGeom>
        </p:spPr>
      </p:pic>
      <p:sp>
        <p:nvSpPr>
          <p:cNvPr id="5" name="TextBox 4">
            <a:extLst>
              <a:ext uri="{FF2B5EF4-FFF2-40B4-BE49-F238E27FC236}">
                <a16:creationId xmlns:a16="http://schemas.microsoft.com/office/drawing/2014/main" id="{0C9B8CA7-B499-9076-4A74-7986D0AACB47}"/>
              </a:ext>
            </a:extLst>
          </p:cNvPr>
          <p:cNvSpPr txBox="1"/>
          <p:nvPr/>
        </p:nvSpPr>
        <p:spPr>
          <a:xfrm>
            <a:off x="1284270" y="5743254"/>
            <a:ext cx="7325474" cy="923330"/>
          </a:xfrm>
          <a:prstGeom prst="rect">
            <a:avLst/>
          </a:prstGeom>
          <a:noFill/>
        </p:spPr>
        <p:txBody>
          <a:bodyPr wrap="square" rtlCol="0">
            <a:spAutoFit/>
          </a:bodyPr>
          <a:lstStyle/>
          <a:p>
            <a:r>
              <a:rPr lang="en-IN" dirty="0"/>
              <a:t>Ref. / link: </a:t>
            </a:r>
            <a:r>
              <a:rPr lang="en-IN" dirty="0">
                <a:hlinkClick r:id="rId3"/>
              </a:rPr>
              <a:t>https://pressbooks.online.ucf.edu/osuniversityphysics2/chapter/heat-engines</a:t>
            </a:r>
            <a:r>
              <a:rPr lang="en-IN" dirty="0"/>
              <a:t> </a:t>
            </a:r>
          </a:p>
        </p:txBody>
      </p:sp>
    </p:spTree>
    <p:extLst>
      <p:ext uri="{BB962C8B-B14F-4D97-AF65-F5344CB8AC3E}">
        <p14:creationId xmlns:p14="http://schemas.microsoft.com/office/powerpoint/2010/main" val="4072249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A896-118A-1239-D1DA-2C7ED5E13973}"/>
              </a:ext>
            </a:extLst>
          </p:cNvPr>
          <p:cNvSpPr>
            <a:spLocks noGrp="1"/>
          </p:cNvSpPr>
          <p:nvPr>
            <p:ph type="title"/>
          </p:nvPr>
        </p:nvSpPr>
        <p:spPr/>
        <p:txBody>
          <a:bodyPr/>
          <a:lstStyle/>
          <a:p>
            <a:r>
              <a:rPr lang="en-US" dirty="0"/>
              <a:t>CARNOT CYCLE</a:t>
            </a:r>
            <a:endParaRPr lang="en-IN"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953F944-3B74-8FF0-849D-619D259F5F32}"/>
                  </a:ext>
                </a:extLst>
              </p:cNvPr>
              <p:cNvSpPr>
                <a:spLocks noGrp="1"/>
              </p:cNvSpPr>
              <p:nvPr>
                <p:ph idx="1"/>
              </p:nvPr>
            </p:nvSpPr>
            <p:spPr>
              <a:xfrm>
                <a:off x="838199" y="1356189"/>
                <a:ext cx="11264757" cy="5383658"/>
              </a:xfrm>
            </p:spPr>
            <p:txBody>
              <a:bodyPr>
                <a:normAutofit fontScale="85000" lnSpcReduction="20000"/>
              </a:bodyPr>
              <a:lstStyle/>
              <a:p>
                <a:r>
                  <a:rPr lang="en-IN" b="1" dirty="0"/>
                  <a:t>Stroke 1, Reversible isothermal expansion : work done is w</a:t>
                </a:r>
                <a:r>
                  <a:rPr lang="en-IN" b="1" baseline="-25000" dirty="0"/>
                  <a:t>1 </a:t>
                </a:r>
                <a:r>
                  <a:rPr lang="en-IN" b="1" dirty="0"/>
                  <a:t>and heat absorbed is </a:t>
                </a:r>
                <a:r>
                  <a:rPr lang="en-IN" b="1" i="1" dirty="0"/>
                  <a:t>q</a:t>
                </a:r>
                <a:r>
                  <a:rPr lang="en-IN" b="1" i="1" baseline="-25000" dirty="0"/>
                  <a:t>2</a:t>
                </a:r>
              </a:p>
              <a:p>
                <a:r>
                  <a:rPr lang="en-IN" dirty="0"/>
                  <a:t>Gas expands reversibly and isothermally at higher temp. T</a:t>
                </a:r>
                <a:r>
                  <a:rPr lang="en-IN" baseline="-25000" dirty="0"/>
                  <a:t>2</a:t>
                </a:r>
                <a:r>
                  <a:rPr lang="en-IN" dirty="0"/>
                  <a:t> </a:t>
                </a:r>
              </a:p>
              <a:p>
                <a:r>
                  <a:rPr lang="en-IN" dirty="0"/>
                  <a:t>Volume increases from V</a:t>
                </a:r>
                <a:r>
                  <a:rPr lang="en-IN" baseline="-25000" dirty="0"/>
                  <a:t>1</a:t>
                </a:r>
                <a:r>
                  <a:rPr lang="en-IN" dirty="0"/>
                  <a:t> to V</a:t>
                </a:r>
                <a:r>
                  <a:rPr lang="en-IN" baseline="-25000" dirty="0"/>
                  <a:t>2</a:t>
                </a:r>
              </a:p>
              <a:p>
                <a:r>
                  <a:rPr lang="en-US" b="1" dirty="0"/>
                  <a:t>Δ</a:t>
                </a:r>
                <a:r>
                  <a:rPr lang="en-US" b="1" i="1" dirty="0"/>
                  <a:t>U</a:t>
                </a:r>
                <a:r>
                  <a:rPr lang="en-US" b="1" dirty="0"/>
                  <a:t> = </a:t>
                </a:r>
                <a:r>
                  <a:rPr lang="en-US" b="1" i="1" dirty="0"/>
                  <a:t>0  and q = -w   or q</a:t>
                </a:r>
                <a:r>
                  <a:rPr lang="en-US" b="1" i="1" baseline="-25000" dirty="0"/>
                  <a:t>2</a:t>
                </a:r>
                <a:r>
                  <a:rPr lang="en-US" b="1" i="1" dirty="0"/>
                  <a:t> = -w</a:t>
                </a:r>
                <a:r>
                  <a:rPr lang="en-US" b="1" i="1" baseline="-25000" dirty="0"/>
                  <a:t>1</a:t>
                </a:r>
              </a:p>
              <a:p>
                <a:r>
                  <a:rPr lang="en-US" b="1" i="1" dirty="0"/>
                  <a:t>q</a:t>
                </a:r>
                <a:r>
                  <a:rPr lang="en-US" b="1" i="1" baseline="-25000" dirty="0"/>
                  <a:t>2</a:t>
                </a:r>
                <a:r>
                  <a:rPr lang="en-US" b="1" i="1" dirty="0"/>
                  <a:t> = -w</a:t>
                </a:r>
                <a:r>
                  <a:rPr lang="en-US" b="1" i="1" baseline="-25000" dirty="0"/>
                  <a:t>1 </a:t>
                </a:r>
                <a:r>
                  <a:rPr lang="en-US" b="1" i="1" dirty="0"/>
                  <a:t>= nRT</a:t>
                </a:r>
                <a:r>
                  <a:rPr lang="en-US" b="1" i="1" baseline="-25000" dirty="0"/>
                  <a:t>2</a:t>
                </a:r>
                <a:r>
                  <a:rPr lang="en-US" b="1" i="1" dirty="0"/>
                  <a:t> ln (V</a:t>
                </a:r>
                <a:r>
                  <a:rPr lang="en-US" b="1" i="1" baseline="-25000" dirty="0"/>
                  <a:t>2 </a:t>
                </a:r>
                <a:r>
                  <a:rPr lang="en-US" b="1" i="1" dirty="0"/>
                  <a:t>/V</a:t>
                </a:r>
                <a:r>
                  <a:rPr lang="en-US" b="1" i="1" baseline="-25000" dirty="0"/>
                  <a:t>1</a:t>
                </a:r>
                <a:r>
                  <a:rPr lang="en-US" b="1" i="1" dirty="0"/>
                  <a:t>)	--------(1)</a:t>
                </a:r>
              </a:p>
              <a:p>
                <a:r>
                  <a:rPr lang="en-US" b="1" i="1" dirty="0"/>
                  <a:t>w</a:t>
                </a:r>
                <a:r>
                  <a:rPr lang="en-US" b="1" i="1" baseline="-25000" dirty="0"/>
                  <a:t>1 </a:t>
                </a:r>
                <a:r>
                  <a:rPr lang="en-US" b="1" i="1" dirty="0"/>
                  <a:t>= - nRT</a:t>
                </a:r>
                <a:r>
                  <a:rPr lang="en-US" b="1" i="1" baseline="-25000" dirty="0"/>
                  <a:t>2</a:t>
                </a:r>
                <a:r>
                  <a:rPr lang="en-US" b="1" i="1" dirty="0"/>
                  <a:t> ln (V</a:t>
                </a:r>
                <a:r>
                  <a:rPr lang="en-US" b="1" i="1" baseline="-25000" dirty="0"/>
                  <a:t>2 </a:t>
                </a:r>
                <a:r>
                  <a:rPr lang="en-US" b="1" i="1" dirty="0"/>
                  <a:t>/V</a:t>
                </a:r>
                <a:r>
                  <a:rPr lang="en-US" b="1" i="1" baseline="-25000" dirty="0"/>
                  <a:t>1</a:t>
                </a:r>
                <a:r>
                  <a:rPr lang="en-US" b="1" i="1" dirty="0"/>
                  <a:t>)	--------(1.1)</a:t>
                </a:r>
              </a:p>
              <a:p>
                <a:endParaRPr lang="en-US" b="1" i="1" dirty="0"/>
              </a:p>
              <a:p>
                <a:r>
                  <a:rPr lang="en-IN" b="1" dirty="0"/>
                  <a:t>Stroke 2, Reversible adiabatic expansion : work done is w</a:t>
                </a:r>
                <a:r>
                  <a:rPr lang="en-IN" b="1" baseline="-25000" dirty="0"/>
                  <a:t>2</a:t>
                </a:r>
              </a:p>
              <a:p>
                <a:r>
                  <a:rPr lang="en-IN" dirty="0"/>
                  <a:t>Gas expands reversibly and adiabatically, temp. drops from T</a:t>
                </a:r>
                <a:r>
                  <a:rPr lang="en-IN" baseline="-25000" dirty="0"/>
                  <a:t>2</a:t>
                </a:r>
                <a:r>
                  <a:rPr lang="en-IN" dirty="0"/>
                  <a:t> to T</a:t>
                </a:r>
                <a:r>
                  <a:rPr lang="en-IN" baseline="-25000" dirty="0"/>
                  <a:t>1</a:t>
                </a:r>
                <a:r>
                  <a:rPr lang="en-IN" dirty="0"/>
                  <a:t> </a:t>
                </a:r>
              </a:p>
              <a:p>
                <a:r>
                  <a:rPr lang="en-IN" dirty="0"/>
                  <a:t>Volume increases from V</a:t>
                </a:r>
                <a:r>
                  <a:rPr lang="en-IN" baseline="-25000" dirty="0"/>
                  <a:t>2</a:t>
                </a:r>
                <a:r>
                  <a:rPr lang="en-IN" dirty="0"/>
                  <a:t> to V</a:t>
                </a:r>
                <a:r>
                  <a:rPr lang="en-IN" baseline="-25000" dirty="0"/>
                  <a:t>3</a:t>
                </a:r>
              </a:p>
              <a:p>
                <a:r>
                  <a:rPr lang="en-US" b="1" dirty="0"/>
                  <a:t>Δ</a:t>
                </a:r>
                <a:r>
                  <a:rPr lang="en-US" b="1" i="1" dirty="0"/>
                  <a:t>U</a:t>
                </a:r>
                <a:r>
                  <a:rPr lang="en-US" b="1" dirty="0"/>
                  <a:t> = </a:t>
                </a:r>
                <a:r>
                  <a:rPr lang="en-US" b="1" i="1" dirty="0"/>
                  <a:t>w  (as q = 0)</a:t>
                </a:r>
              </a:p>
              <a:p>
                <a14:m>
                  <m:oMath xmlns:m="http://schemas.openxmlformats.org/officeDocument/2006/math">
                    <m:sSub>
                      <m:sSubPr>
                        <m:ctrlPr>
                          <a:rPr lang="fr-FR" i="1" smtClean="0">
                            <a:latin typeface="Cambria Math" panose="02040503050406030204" pitchFamily="18" charset="0"/>
                          </a:rPr>
                        </m:ctrlPr>
                      </m:sSubPr>
                      <m:e>
                        <m:r>
                          <a:rPr lang="en-IN" b="0" i="1" smtClean="0">
                            <a:latin typeface="Cambria Math" panose="02040503050406030204" pitchFamily="18" charset="0"/>
                          </a:rPr>
                          <m:t>𝐶</m:t>
                        </m:r>
                      </m:e>
                      <m:sub>
                        <m:r>
                          <a:rPr lang="en-IN" b="0" i="1" smtClean="0">
                            <a:latin typeface="Cambria Math" panose="02040503050406030204" pitchFamily="18" charset="0"/>
                          </a:rPr>
                          <m:t>𝑣</m:t>
                        </m:r>
                      </m:sub>
                    </m:sSub>
                    <m:r>
                      <a:rPr lang="en-IN" b="0" i="1" smtClean="0">
                        <a:latin typeface="Cambria Math" panose="02040503050406030204" pitchFamily="18" charset="0"/>
                      </a:rPr>
                      <m:t>=</m:t>
                    </m:r>
                    <m:f>
                      <m:fPr>
                        <m:ctrlPr>
                          <a:rPr lang="en-IN" i="1">
                            <a:latin typeface="Cambria Math" panose="02040503050406030204" pitchFamily="18" charset="0"/>
                          </a:rPr>
                        </m:ctrlPr>
                      </m:fPr>
                      <m:num>
                        <m:sSub>
                          <m:sSubPr>
                            <m:ctrlPr>
                              <a:rPr lang="fr-FR" i="1">
                                <a:latin typeface="Cambria Math" panose="02040503050406030204" pitchFamily="18" charset="0"/>
                              </a:rPr>
                            </m:ctrlPr>
                          </m:sSubPr>
                          <m:e>
                            <m:r>
                              <a:rPr lang="en-IN" i="1">
                                <a:latin typeface="Cambria Math" panose="02040503050406030204" pitchFamily="18" charset="0"/>
                              </a:rPr>
                              <m:t>𝑞</m:t>
                            </m:r>
                          </m:e>
                          <m:sub>
                            <m:r>
                              <a:rPr lang="en-IN" i="1">
                                <a:latin typeface="Cambria Math" panose="02040503050406030204" pitchFamily="18" charset="0"/>
                              </a:rPr>
                              <m:t>𝑣</m:t>
                            </m:r>
                          </m:sub>
                        </m:sSub>
                      </m:num>
                      <m:den>
                        <m:r>
                          <a:rPr lang="el-GR" i="1" dirty="0">
                            <a:latin typeface="Cambria Math" panose="02040503050406030204" pitchFamily="18" charset="0"/>
                            <a:ea typeface="Cambria Math" panose="02040503050406030204" pitchFamily="18" charset="0"/>
                          </a:rPr>
                          <m:t>∆</m:t>
                        </m:r>
                        <m:r>
                          <a:rPr lang="en-IN" i="1" dirty="0">
                            <a:latin typeface="Cambria Math" panose="02040503050406030204" pitchFamily="18" charset="0"/>
                          </a:rPr>
                          <m:t>𝑇</m:t>
                        </m:r>
                      </m:den>
                    </m:f>
                    <m:r>
                      <a:rPr lang="en-IN" b="0" i="1" dirty="0" smtClean="0">
                        <a:latin typeface="Cambria Math" panose="02040503050406030204" pitchFamily="18" charset="0"/>
                      </a:rPr>
                      <m:t>=</m:t>
                    </m:r>
                    <m:f>
                      <m:fPr>
                        <m:ctrlPr>
                          <a:rPr lang="en-IN" b="0" i="1" smtClean="0">
                            <a:latin typeface="Cambria Math" panose="02040503050406030204" pitchFamily="18" charset="0"/>
                          </a:rPr>
                        </m:ctrlPr>
                      </m:fPr>
                      <m:num>
                        <m:r>
                          <a:rPr lang="el-GR" i="1" dirty="0" smtClean="0">
                            <a:latin typeface="Cambria Math" panose="02040503050406030204" pitchFamily="18" charset="0"/>
                            <a:ea typeface="Cambria Math" panose="02040503050406030204" pitchFamily="18" charset="0"/>
                          </a:rPr>
                          <m:t>∆</m:t>
                        </m:r>
                        <m:r>
                          <a:rPr lang="en-IN" b="0" i="1" dirty="0" smtClean="0">
                            <a:latin typeface="Cambria Math" panose="02040503050406030204" pitchFamily="18" charset="0"/>
                          </a:rPr>
                          <m:t>𝑈</m:t>
                        </m:r>
                      </m:num>
                      <m:den>
                        <m:r>
                          <a:rPr lang="el-GR" i="1" dirty="0">
                            <a:latin typeface="Cambria Math" panose="02040503050406030204" pitchFamily="18" charset="0"/>
                            <a:ea typeface="Cambria Math" panose="02040503050406030204" pitchFamily="18" charset="0"/>
                          </a:rPr>
                          <m:t>∆</m:t>
                        </m:r>
                        <m:r>
                          <a:rPr lang="en-IN" b="0" i="1" dirty="0" smtClean="0">
                            <a:latin typeface="Cambria Math" panose="02040503050406030204" pitchFamily="18" charset="0"/>
                          </a:rPr>
                          <m:t>𝑇</m:t>
                        </m:r>
                      </m:den>
                    </m:f>
                  </m:oMath>
                </a14:m>
                <a:r>
                  <a:rPr lang="en-US" b="1" i="1" dirty="0"/>
                  <a:t>  or </a:t>
                </a:r>
                <a14:m>
                  <m:oMath xmlns:m="http://schemas.openxmlformats.org/officeDocument/2006/math">
                    <m:r>
                      <a:rPr lang="el-GR" i="1" dirty="0">
                        <a:latin typeface="Cambria Math" panose="02040503050406030204" pitchFamily="18" charset="0"/>
                        <a:ea typeface="Cambria Math" panose="02040503050406030204" pitchFamily="18" charset="0"/>
                      </a:rPr>
                      <m:t>∆</m:t>
                    </m:r>
                    <m:r>
                      <a:rPr lang="en-IN" i="1" dirty="0">
                        <a:latin typeface="Cambria Math" panose="02040503050406030204" pitchFamily="18" charset="0"/>
                      </a:rPr>
                      <m:t>𝑈</m:t>
                    </m:r>
                    <m:r>
                      <a:rPr lang="en-IN" i="1">
                        <a:latin typeface="Cambria Math" panose="02040503050406030204" pitchFamily="18" charset="0"/>
                      </a:rPr>
                      <m:t>=</m:t>
                    </m:r>
                    <m:sSub>
                      <m:sSubPr>
                        <m:ctrlPr>
                          <a:rPr lang="fr-FR" i="1">
                            <a:latin typeface="Cambria Math" panose="02040503050406030204" pitchFamily="18" charset="0"/>
                          </a:rPr>
                        </m:ctrlPr>
                      </m:sSubPr>
                      <m:e>
                        <m:r>
                          <a:rPr lang="en-IN" i="1">
                            <a:latin typeface="Cambria Math" panose="02040503050406030204" pitchFamily="18" charset="0"/>
                          </a:rPr>
                          <m:t>𝐶</m:t>
                        </m:r>
                      </m:e>
                      <m:sub>
                        <m:r>
                          <a:rPr lang="en-IN" i="1">
                            <a:latin typeface="Cambria Math" panose="02040503050406030204" pitchFamily="18" charset="0"/>
                          </a:rPr>
                          <m:t>𝑣</m:t>
                        </m:r>
                      </m:sub>
                    </m:sSub>
                    <m:r>
                      <a:rPr lang="el-GR" i="1" dirty="0">
                        <a:latin typeface="Cambria Math" panose="02040503050406030204" pitchFamily="18" charset="0"/>
                        <a:ea typeface="Cambria Math" panose="02040503050406030204" pitchFamily="18" charset="0"/>
                      </a:rPr>
                      <m:t>∆</m:t>
                    </m:r>
                    <m:r>
                      <a:rPr lang="en-IN" i="1" dirty="0">
                        <a:latin typeface="Cambria Math" panose="02040503050406030204" pitchFamily="18" charset="0"/>
                      </a:rPr>
                      <m:t>𝑇</m:t>
                    </m:r>
                  </m:oMath>
                </a14:m>
                <a:r>
                  <a:rPr lang="en-US" b="1" i="1" dirty="0"/>
                  <a:t>  (by definition)</a:t>
                </a:r>
              </a:p>
              <a:p>
                <a:r>
                  <a:rPr lang="en-US" b="1" i="1" dirty="0"/>
                  <a:t>Therefore,</a:t>
                </a:r>
                <a14:m>
                  <m:oMath xmlns:m="http://schemas.openxmlformats.org/officeDocument/2006/math">
                    <m:r>
                      <a:rPr lang="en-IN" b="1" i="1" smtClean="0">
                        <a:latin typeface="Cambria Math" panose="02040503050406030204" pitchFamily="18" charset="0"/>
                      </a:rPr>
                      <m:t>   </m:t>
                    </m:r>
                    <m:sSub>
                      <m:sSubPr>
                        <m:ctrlPr>
                          <a:rPr lang="fr-FR" b="1" i="1">
                            <a:latin typeface="Cambria Math" panose="02040503050406030204" pitchFamily="18" charset="0"/>
                          </a:rPr>
                        </m:ctrlPr>
                      </m:sSubPr>
                      <m:e>
                        <m:r>
                          <a:rPr lang="en-IN" b="1" i="1" smtClean="0">
                            <a:latin typeface="Cambria Math" panose="02040503050406030204" pitchFamily="18" charset="0"/>
                          </a:rPr>
                          <m:t>𝒘</m:t>
                        </m:r>
                      </m:e>
                      <m:sub>
                        <m:r>
                          <a:rPr lang="en-IN" b="1" i="1" smtClean="0">
                            <a:latin typeface="Cambria Math" panose="02040503050406030204" pitchFamily="18" charset="0"/>
                          </a:rPr>
                          <m:t>𝟐</m:t>
                        </m:r>
                      </m:sub>
                    </m:sSub>
                    <m:r>
                      <a:rPr lang="en-IN" b="1" i="1">
                        <a:latin typeface="Cambria Math" panose="02040503050406030204" pitchFamily="18" charset="0"/>
                      </a:rPr>
                      <m:t>=</m:t>
                    </m:r>
                    <m:sSub>
                      <m:sSubPr>
                        <m:ctrlPr>
                          <a:rPr lang="fr-FR" b="1" i="1">
                            <a:latin typeface="Cambria Math" panose="02040503050406030204" pitchFamily="18" charset="0"/>
                          </a:rPr>
                        </m:ctrlPr>
                      </m:sSubPr>
                      <m:e>
                        <m:r>
                          <a:rPr lang="en-IN" b="1" i="1">
                            <a:latin typeface="Cambria Math" panose="02040503050406030204" pitchFamily="18" charset="0"/>
                          </a:rPr>
                          <m:t>𝑪</m:t>
                        </m:r>
                      </m:e>
                      <m:sub>
                        <m:r>
                          <a:rPr lang="en-IN" b="1" i="1">
                            <a:latin typeface="Cambria Math" panose="02040503050406030204" pitchFamily="18" charset="0"/>
                          </a:rPr>
                          <m:t>𝒗</m:t>
                        </m:r>
                      </m:sub>
                    </m:sSub>
                    <m:r>
                      <a:rPr lang="el-GR" b="1" i="1" dirty="0">
                        <a:latin typeface="Cambria Math" panose="02040503050406030204" pitchFamily="18" charset="0"/>
                        <a:ea typeface="Cambria Math" panose="02040503050406030204" pitchFamily="18" charset="0"/>
                      </a:rPr>
                      <m:t>∆</m:t>
                    </m:r>
                    <m:r>
                      <a:rPr lang="en-IN" b="1" i="1" dirty="0">
                        <a:latin typeface="Cambria Math" panose="02040503050406030204" pitchFamily="18" charset="0"/>
                      </a:rPr>
                      <m:t>𝑻</m:t>
                    </m:r>
                    <m:r>
                      <a:rPr lang="en-IN" b="1" i="1" dirty="0" smtClean="0">
                        <a:latin typeface="Cambria Math" panose="02040503050406030204" pitchFamily="18" charset="0"/>
                      </a:rPr>
                      <m:t>=</m:t>
                    </m:r>
                    <m:sSub>
                      <m:sSubPr>
                        <m:ctrlPr>
                          <a:rPr lang="fr-FR" b="1" i="1">
                            <a:latin typeface="Cambria Math" panose="02040503050406030204" pitchFamily="18" charset="0"/>
                          </a:rPr>
                        </m:ctrlPr>
                      </m:sSubPr>
                      <m:e>
                        <m:r>
                          <a:rPr lang="en-IN" b="1" i="1">
                            <a:latin typeface="Cambria Math" panose="02040503050406030204" pitchFamily="18" charset="0"/>
                          </a:rPr>
                          <m:t>𝑪</m:t>
                        </m:r>
                      </m:e>
                      <m:sub>
                        <m:r>
                          <a:rPr lang="en-IN" b="1" i="1">
                            <a:latin typeface="Cambria Math" panose="02040503050406030204" pitchFamily="18" charset="0"/>
                          </a:rPr>
                          <m:t>𝒗</m:t>
                        </m:r>
                      </m:sub>
                    </m:sSub>
                    <m:d>
                      <m:dPr>
                        <m:ctrlPr>
                          <a:rPr lang="en-IN" b="1" i="1" smtClean="0">
                            <a:latin typeface="Cambria Math" panose="02040503050406030204" pitchFamily="18" charset="0"/>
                          </a:rPr>
                        </m:ctrlPr>
                      </m:dPr>
                      <m:e>
                        <m:sSub>
                          <m:sSubPr>
                            <m:ctrlPr>
                              <a:rPr lang="en-IN" b="1" i="1" dirty="0">
                                <a:latin typeface="Cambria Math" panose="02040503050406030204" pitchFamily="18" charset="0"/>
                              </a:rPr>
                            </m:ctrlPr>
                          </m:sSubPr>
                          <m:e>
                            <m:r>
                              <a:rPr lang="en-IN" b="1" i="1" dirty="0">
                                <a:latin typeface="Cambria Math" panose="02040503050406030204" pitchFamily="18" charset="0"/>
                              </a:rPr>
                              <m:t>𝑻</m:t>
                            </m:r>
                          </m:e>
                          <m:sub>
                            <m:r>
                              <a:rPr lang="en-IN" b="1" i="1" dirty="0" smtClean="0">
                                <a:latin typeface="Cambria Math" panose="02040503050406030204" pitchFamily="18" charset="0"/>
                              </a:rPr>
                              <m:t>𝟏</m:t>
                            </m:r>
                          </m:sub>
                        </m:sSub>
                        <m:r>
                          <a:rPr lang="en-IN" b="1" i="0" dirty="0" smtClean="0">
                            <a:latin typeface="Cambria Math" panose="02040503050406030204" pitchFamily="18" charset="0"/>
                          </a:rPr>
                          <m:t>−</m:t>
                        </m:r>
                        <m:sSub>
                          <m:sSubPr>
                            <m:ctrlPr>
                              <a:rPr lang="en-IN" b="1" i="1" dirty="0">
                                <a:latin typeface="Cambria Math" panose="02040503050406030204" pitchFamily="18" charset="0"/>
                              </a:rPr>
                            </m:ctrlPr>
                          </m:sSubPr>
                          <m:e>
                            <m:r>
                              <a:rPr lang="en-IN" b="1" i="1" dirty="0">
                                <a:latin typeface="Cambria Math" panose="02040503050406030204" pitchFamily="18" charset="0"/>
                              </a:rPr>
                              <m:t>𝑻</m:t>
                            </m:r>
                          </m:e>
                          <m:sub>
                            <m:r>
                              <a:rPr lang="en-IN" b="1" i="1" dirty="0" smtClean="0">
                                <a:latin typeface="Cambria Math" panose="02040503050406030204" pitchFamily="18" charset="0"/>
                              </a:rPr>
                              <m:t>𝟐</m:t>
                            </m:r>
                          </m:sub>
                        </m:sSub>
                      </m:e>
                    </m:d>
                    <m:r>
                      <a:rPr lang="en-IN" b="1" i="1" dirty="0" smtClean="0">
                        <a:latin typeface="Cambria Math" panose="02040503050406030204" pitchFamily="18" charset="0"/>
                      </a:rPr>
                      <m:t>−−−−−(</m:t>
                    </m:r>
                    <m:r>
                      <a:rPr lang="en-IN" b="1" i="1" dirty="0" smtClean="0">
                        <a:latin typeface="Cambria Math" panose="02040503050406030204" pitchFamily="18" charset="0"/>
                      </a:rPr>
                      <m:t>𝟐</m:t>
                    </m:r>
                    <m:r>
                      <a:rPr lang="en-IN" b="1" i="1" dirty="0" smtClean="0">
                        <a:latin typeface="Cambria Math" panose="02040503050406030204" pitchFamily="18" charset="0"/>
                      </a:rPr>
                      <m:t>)</m:t>
                    </m:r>
                  </m:oMath>
                </a14:m>
                <a:endParaRPr lang="en-US" b="1" i="1" dirty="0"/>
              </a:p>
              <a:p>
                <a:endParaRPr lang="en-IN" dirty="0"/>
              </a:p>
            </p:txBody>
          </p:sp>
        </mc:Choice>
        <mc:Fallback xmlns="">
          <p:sp>
            <p:nvSpPr>
              <p:cNvPr id="3" name="Content Placeholder 2">
                <a:extLst>
                  <a:ext uri="{FF2B5EF4-FFF2-40B4-BE49-F238E27FC236}">
                    <a16:creationId xmlns:a16="http://schemas.microsoft.com/office/drawing/2014/main" id="{3953F944-3B74-8FF0-849D-619D259F5F32}"/>
                  </a:ext>
                </a:extLst>
              </p:cNvPr>
              <p:cNvSpPr>
                <a:spLocks noGrp="1" noRot="1" noChangeAspect="1" noMove="1" noResize="1" noEditPoints="1" noAdjustHandles="1" noChangeArrowheads="1" noChangeShapeType="1" noTextEdit="1"/>
              </p:cNvSpPr>
              <p:nvPr>
                <p:ph idx="1"/>
              </p:nvPr>
            </p:nvSpPr>
            <p:spPr>
              <a:xfrm>
                <a:off x="838199" y="1356189"/>
                <a:ext cx="11264757" cy="5383658"/>
              </a:xfrm>
              <a:blipFill>
                <a:blip r:embed="rId2"/>
                <a:stretch>
                  <a:fillRect l="-703" t="-2602"/>
                </a:stretch>
              </a:blipFill>
            </p:spPr>
            <p:txBody>
              <a:bodyPr/>
              <a:lstStyle/>
              <a:p>
                <a:r>
                  <a:rPr lang="en-IN">
                    <a:noFill/>
                  </a:rPr>
                  <a:t> </a:t>
                </a:r>
              </a:p>
            </p:txBody>
          </p:sp>
        </mc:Fallback>
      </mc:AlternateContent>
    </p:spTree>
    <p:extLst>
      <p:ext uri="{BB962C8B-B14F-4D97-AF65-F5344CB8AC3E}">
        <p14:creationId xmlns:p14="http://schemas.microsoft.com/office/powerpoint/2010/main" val="3068660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A896-118A-1239-D1DA-2C7ED5E13973}"/>
              </a:ext>
            </a:extLst>
          </p:cNvPr>
          <p:cNvSpPr>
            <a:spLocks noGrp="1"/>
          </p:cNvSpPr>
          <p:nvPr>
            <p:ph type="title"/>
          </p:nvPr>
        </p:nvSpPr>
        <p:spPr/>
        <p:txBody>
          <a:bodyPr/>
          <a:lstStyle/>
          <a:p>
            <a:r>
              <a:rPr lang="en-US" dirty="0"/>
              <a:t>CARNOT CYCLE</a:t>
            </a:r>
            <a:endParaRPr lang="en-IN"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953F944-3B74-8FF0-849D-619D259F5F32}"/>
                  </a:ext>
                </a:extLst>
              </p:cNvPr>
              <p:cNvSpPr>
                <a:spLocks noGrp="1"/>
              </p:cNvSpPr>
              <p:nvPr>
                <p:ph idx="1"/>
              </p:nvPr>
            </p:nvSpPr>
            <p:spPr>
              <a:xfrm>
                <a:off x="838200" y="1356189"/>
                <a:ext cx="11353800" cy="5383658"/>
              </a:xfrm>
            </p:spPr>
            <p:txBody>
              <a:bodyPr>
                <a:normAutofit fontScale="77500" lnSpcReduction="20000"/>
              </a:bodyPr>
              <a:lstStyle/>
              <a:p>
                <a:r>
                  <a:rPr lang="en-IN" b="1" dirty="0"/>
                  <a:t>Stroke 3, Reversible isothermal compression : work done is w</a:t>
                </a:r>
                <a:r>
                  <a:rPr lang="en-IN" b="1" baseline="-25000" dirty="0"/>
                  <a:t>3 </a:t>
                </a:r>
                <a:r>
                  <a:rPr lang="en-IN" b="1" dirty="0"/>
                  <a:t>and heat given out is </a:t>
                </a:r>
                <a:r>
                  <a:rPr lang="en-IN" b="1" i="1" dirty="0"/>
                  <a:t>q</a:t>
                </a:r>
                <a:r>
                  <a:rPr lang="en-IN" b="1" i="1" baseline="-25000" dirty="0"/>
                  <a:t>1</a:t>
                </a:r>
              </a:p>
              <a:p>
                <a:r>
                  <a:rPr lang="en-IN" dirty="0"/>
                  <a:t>Gas is subjected to reversible and isothermal compression at lower temp. T</a:t>
                </a:r>
                <a:r>
                  <a:rPr lang="en-IN" baseline="-25000" dirty="0"/>
                  <a:t>1</a:t>
                </a:r>
                <a:r>
                  <a:rPr lang="en-IN" dirty="0"/>
                  <a:t> </a:t>
                </a:r>
              </a:p>
              <a:p>
                <a:r>
                  <a:rPr lang="en-IN" dirty="0"/>
                  <a:t>Volume decreases from V</a:t>
                </a:r>
                <a:r>
                  <a:rPr lang="en-IN" baseline="-25000" dirty="0"/>
                  <a:t>3</a:t>
                </a:r>
                <a:r>
                  <a:rPr lang="en-IN" dirty="0"/>
                  <a:t> to V</a:t>
                </a:r>
                <a:r>
                  <a:rPr lang="en-IN" baseline="-25000" dirty="0"/>
                  <a:t>4</a:t>
                </a:r>
              </a:p>
              <a:p>
                <a:r>
                  <a:rPr lang="en-US" b="1" dirty="0"/>
                  <a:t>Δ</a:t>
                </a:r>
                <a:r>
                  <a:rPr lang="en-US" b="1" i="1" dirty="0"/>
                  <a:t>U</a:t>
                </a:r>
                <a:r>
                  <a:rPr lang="en-US" b="1" dirty="0"/>
                  <a:t> = </a:t>
                </a:r>
                <a:r>
                  <a:rPr lang="en-US" b="1" i="1" dirty="0"/>
                  <a:t>0  and q = -w   or q</a:t>
                </a:r>
                <a:r>
                  <a:rPr lang="en-US" b="1" i="1" baseline="-25000" dirty="0"/>
                  <a:t>1</a:t>
                </a:r>
                <a:r>
                  <a:rPr lang="en-US" b="1" i="1" dirty="0"/>
                  <a:t> = -w</a:t>
                </a:r>
                <a:r>
                  <a:rPr lang="en-US" b="1" i="1" baseline="-25000" dirty="0"/>
                  <a:t>3</a:t>
                </a:r>
              </a:p>
              <a:p>
                <a:r>
                  <a:rPr lang="en-US" b="1" i="1" dirty="0"/>
                  <a:t>q</a:t>
                </a:r>
                <a:r>
                  <a:rPr lang="en-US" b="1" i="1" baseline="-25000" dirty="0"/>
                  <a:t>1</a:t>
                </a:r>
                <a:r>
                  <a:rPr lang="en-US" b="1" i="1" dirty="0"/>
                  <a:t> = -w</a:t>
                </a:r>
                <a:r>
                  <a:rPr lang="en-US" b="1" i="1" baseline="-25000" dirty="0"/>
                  <a:t>3 </a:t>
                </a:r>
                <a:r>
                  <a:rPr lang="en-US" b="1" i="1" dirty="0"/>
                  <a:t>= nRT</a:t>
                </a:r>
                <a:r>
                  <a:rPr lang="en-US" b="1" i="1" baseline="-25000" dirty="0"/>
                  <a:t>1</a:t>
                </a:r>
                <a:r>
                  <a:rPr lang="en-US" b="1" i="1" dirty="0"/>
                  <a:t> ln (V</a:t>
                </a:r>
                <a:r>
                  <a:rPr lang="en-US" b="1" i="1" baseline="-25000" dirty="0"/>
                  <a:t>4 </a:t>
                </a:r>
                <a:r>
                  <a:rPr lang="en-US" b="1" i="1" dirty="0"/>
                  <a:t>/V</a:t>
                </a:r>
                <a:r>
                  <a:rPr lang="en-US" b="1" i="1" baseline="-25000" dirty="0"/>
                  <a:t>3</a:t>
                </a:r>
                <a:r>
                  <a:rPr lang="en-US" b="1" i="1" dirty="0"/>
                  <a:t>)	--------(3)</a:t>
                </a:r>
              </a:p>
              <a:p>
                <a:r>
                  <a:rPr lang="en-US" b="1" i="1" dirty="0"/>
                  <a:t>w</a:t>
                </a:r>
                <a:r>
                  <a:rPr lang="en-US" b="1" i="1" baseline="-25000" dirty="0"/>
                  <a:t>3 </a:t>
                </a:r>
                <a:r>
                  <a:rPr lang="en-US" b="1" i="1" dirty="0"/>
                  <a:t>= - nRT</a:t>
                </a:r>
                <a:r>
                  <a:rPr lang="en-US" b="1" i="1" baseline="-25000" dirty="0"/>
                  <a:t>1</a:t>
                </a:r>
                <a:r>
                  <a:rPr lang="en-US" b="1" i="1" dirty="0"/>
                  <a:t> ln (V</a:t>
                </a:r>
                <a:r>
                  <a:rPr lang="en-US" b="1" i="1" baseline="-25000" dirty="0"/>
                  <a:t>4 </a:t>
                </a:r>
                <a:r>
                  <a:rPr lang="en-US" b="1" i="1" dirty="0"/>
                  <a:t>/V</a:t>
                </a:r>
                <a:r>
                  <a:rPr lang="en-US" b="1" i="1" baseline="-25000" dirty="0"/>
                  <a:t>3</a:t>
                </a:r>
                <a:r>
                  <a:rPr lang="en-US" b="1" i="1" dirty="0"/>
                  <a:t>)	--------(3.1)</a:t>
                </a:r>
              </a:p>
              <a:p>
                <a:endParaRPr lang="en-US" b="1" i="1" dirty="0"/>
              </a:p>
              <a:p>
                <a:r>
                  <a:rPr lang="en-IN" b="1" dirty="0"/>
                  <a:t>Stroke 4, Reversible adiabatic compression : work done is w</a:t>
                </a:r>
                <a:r>
                  <a:rPr lang="en-IN" b="1" baseline="-25000" dirty="0"/>
                  <a:t>4</a:t>
                </a:r>
              </a:p>
              <a:p>
                <a:r>
                  <a:rPr lang="en-IN" dirty="0"/>
                  <a:t>Gas compress reversibly and adiabatically, </a:t>
                </a:r>
              </a:p>
              <a:p>
                <a:r>
                  <a:rPr lang="en-IN" dirty="0"/>
                  <a:t>Gas restores its original volume V</a:t>
                </a:r>
                <a:r>
                  <a:rPr lang="en-IN" baseline="-25000" dirty="0"/>
                  <a:t>1</a:t>
                </a:r>
                <a:r>
                  <a:rPr lang="en-IN" dirty="0"/>
                  <a:t>  and temp. T</a:t>
                </a:r>
                <a:r>
                  <a:rPr lang="en-IN" baseline="-25000" dirty="0"/>
                  <a:t>1</a:t>
                </a:r>
                <a:r>
                  <a:rPr lang="en-IN" dirty="0"/>
                  <a:t> </a:t>
                </a:r>
              </a:p>
              <a:p>
                <a:r>
                  <a:rPr lang="en-IN" dirty="0"/>
                  <a:t>Volume </a:t>
                </a:r>
                <a:r>
                  <a:rPr lang="en-IN" dirty="0" err="1"/>
                  <a:t>devreases</a:t>
                </a:r>
                <a:r>
                  <a:rPr lang="en-IN" dirty="0"/>
                  <a:t> from V</a:t>
                </a:r>
                <a:r>
                  <a:rPr lang="en-IN" baseline="-25000" dirty="0"/>
                  <a:t>4</a:t>
                </a:r>
                <a:r>
                  <a:rPr lang="en-IN" dirty="0"/>
                  <a:t> to V</a:t>
                </a:r>
                <a:r>
                  <a:rPr lang="en-IN" baseline="-25000" dirty="0"/>
                  <a:t>1 </a:t>
                </a:r>
                <a:r>
                  <a:rPr lang="en-IN" dirty="0"/>
                  <a:t>and temp. increases from T</a:t>
                </a:r>
                <a:r>
                  <a:rPr lang="en-IN" baseline="-25000" dirty="0"/>
                  <a:t>1  </a:t>
                </a:r>
                <a:r>
                  <a:rPr lang="en-IN" dirty="0"/>
                  <a:t>to T</a:t>
                </a:r>
                <a:r>
                  <a:rPr lang="en-IN" baseline="-25000" dirty="0"/>
                  <a:t>2</a:t>
                </a:r>
              </a:p>
              <a:p>
                <a:r>
                  <a:rPr lang="en-US" b="1" dirty="0"/>
                  <a:t>Δ</a:t>
                </a:r>
                <a:r>
                  <a:rPr lang="en-US" b="1" i="1" dirty="0"/>
                  <a:t>U</a:t>
                </a:r>
                <a:r>
                  <a:rPr lang="en-US" b="1" dirty="0"/>
                  <a:t> = </a:t>
                </a:r>
                <a:r>
                  <a:rPr lang="en-US" b="1" i="1" dirty="0"/>
                  <a:t>w  (as q = 0)</a:t>
                </a:r>
              </a:p>
              <a:p>
                <a14:m>
                  <m:oMath xmlns:m="http://schemas.openxmlformats.org/officeDocument/2006/math">
                    <m:sSub>
                      <m:sSubPr>
                        <m:ctrlPr>
                          <a:rPr lang="fr-FR" i="1" smtClean="0">
                            <a:latin typeface="Cambria Math" panose="02040503050406030204" pitchFamily="18" charset="0"/>
                          </a:rPr>
                        </m:ctrlPr>
                      </m:sSubPr>
                      <m:e>
                        <m:r>
                          <a:rPr lang="en-IN" b="0" i="1" smtClean="0">
                            <a:latin typeface="Cambria Math" panose="02040503050406030204" pitchFamily="18" charset="0"/>
                          </a:rPr>
                          <m:t>𝐶</m:t>
                        </m:r>
                      </m:e>
                      <m:sub>
                        <m:r>
                          <a:rPr lang="en-IN" b="0" i="1" smtClean="0">
                            <a:latin typeface="Cambria Math" panose="02040503050406030204" pitchFamily="18" charset="0"/>
                          </a:rPr>
                          <m:t>𝑣</m:t>
                        </m:r>
                      </m:sub>
                    </m:sSub>
                    <m:r>
                      <a:rPr lang="en-IN" b="0" i="1" smtClean="0">
                        <a:latin typeface="Cambria Math" panose="02040503050406030204" pitchFamily="18" charset="0"/>
                      </a:rPr>
                      <m:t>=</m:t>
                    </m:r>
                    <m:f>
                      <m:fPr>
                        <m:ctrlPr>
                          <a:rPr lang="en-IN" i="1">
                            <a:latin typeface="Cambria Math" panose="02040503050406030204" pitchFamily="18" charset="0"/>
                          </a:rPr>
                        </m:ctrlPr>
                      </m:fPr>
                      <m:num>
                        <m:sSub>
                          <m:sSubPr>
                            <m:ctrlPr>
                              <a:rPr lang="fr-FR" i="1">
                                <a:latin typeface="Cambria Math" panose="02040503050406030204" pitchFamily="18" charset="0"/>
                              </a:rPr>
                            </m:ctrlPr>
                          </m:sSubPr>
                          <m:e>
                            <m:r>
                              <a:rPr lang="en-IN" i="1">
                                <a:latin typeface="Cambria Math" panose="02040503050406030204" pitchFamily="18" charset="0"/>
                              </a:rPr>
                              <m:t>𝑞</m:t>
                            </m:r>
                          </m:e>
                          <m:sub>
                            <m:r>
                              <a:rPr lang="en-IN" i="1">
                                <a:latin typeface="Cambria Math" panose="02040503050406030204" pitchFamily="18" charset="0"/>
                              </a:rPr>
                              <m:t>𝑣</m:t>
                            </m:r>
                          </m:sub>
                        </m:sSub>
                      </m:num>
                      <m:den>
                        <m:r>
                          <a:rPr lang="el-GR" i="1" dirty="0">
                            <a:latin typeface="Cambria Math" panose="02040503050406030204" pitchFamily="18" charset="0"/>
                            <a:ea typeface="Cambria Math" panose="02040503050406030204" pitchFamily="18" charset="0"/>
                          </a:rPr>
                          <m:t>∆</m:t>
                        </m:r>
                        <m:r>
                          <a:rPr lang="en-IN" i="1" dirty="0">
                            <a:latin typeface="Cambria Math" panose="02040503050406030204" pitchFamily="18" charset="0"/>
                          </a:rPr>
                          <m:t>𝑇</m:t>
                        </m:r>
                      </m:den>
                    </m:f>
                    <m:r>
                      <a:rPr lang="en-IN" b="0" i="1" dirty="0" smtClean="0">
                        <a:latin typeface="Cambria Math" panose="02040503050406030204" pitchFamily="18" charset="0"/>
                      </a:rPr>
                      <m:t>=</m:t>
                    </m:r>
                    <m:f>
                      <m:fPr>
                        <m:ctrlPr>
                          <a:rPr lang="en-IN" b="0" i="1" smtClean="0">
                            <a:latin typeface="Cambria Math" panose="02040503050406030204" pitchFamily="18" charset="0"/>
                          </a:rPr>
                        </m:ctrlPr>
                      </m:fPr>
                      <m:num>
                        <m:r>
                          <a:rPr lang="el-GR" i="1" dirty="0" smtClean="0">
                            <a:latin typeface="Cambria Math" panose="02040503050406030204" pitchFamily="18" charset="0"/>
                            <a:ea typeface="Cambria Math" panose="02040503050406030204" pitchFamily="18" charset="0"/>
                          </a:rPr>
                          <m:t>∆</m:t>
                        </m:r>
                        <m:r>
                          <a:rPr lang="en-IN" b="0" i="1" dirty="0" smtClean="0">
                            <a:latin typeface="Cambria Math" panose="02040503050406030204" pitchFamily="18" charset="0"/>
                          </a:rPr>
                          <m:t>𝑈</m:t>
                        </m:r>
                      </m:num>
                      <m:den>
                        <m:r>
                          <a:rPr lang="el-GR" i="1" dirty="0">
                            <a:latin typeface="Cambria Math" panose="02040503050406030204" pitchFamily="18" charset="0"/>
                            <a:ea typeface="Cambria Math" panose="02040503050406030204" pitchFamily="18" charset="0"/>
                          </a:rPr>
                          <m:t>∆</m:t>
                        </m:r>
                        <m:r>
                          <a:rPr lang="en-IN" b="0" i="1" dirty="0" smtClean="0">
                            <a:latin typeface="Cambria Math" panose="02040503050406030204" pitchFamily="18" charset="0"/>
                          </a:rPr>
                          <m:t>𝑇</m:t>
                        </m:r>
                      </m:den>
                    </m:f>
                  </m:oMath>
                </a14:m>
                <a:r>
                  <a:rPr lang="en-US" b="1" i="1" dirty="0"/>
                  <a:t>  or </a:t>
                </a:r>
                <a14:m>
                  <m:oMath xmlns:m="http://schemas.openxmlformats.org/officeDocument/2006/math">
                    <m:r>
                      <a:rPr lang="el-GR" i="1" dirty="0">
                        <a:latin typeface="Cambria Math" panose="02040503050406030204" pitchFamily="18" charset="0"/>
                        <a:ea typeface="Cambria Math" panose="02040503050406030204" pitchFamily="18" charset="0"/>
                      </a:rPr>
                      <m:t>∆</m:t>
                    </m:r>
                    <m:r>
                      <a:rPr lang="en-IN" i="1" dirty="0">
                        <a:latin typeface="Cambria Math" panose="02040503050406030204" pitchFamily="18" charset="0"/>
                      </a:rPr>
                      <m:t>𝑈</m:t>
                    </m:r>
                    <m:r>
                      <a:rPr lang="en-IN" i="1">
                        <a:latin typeface="Cambria Math" panose="02040503050406030204" pitchFamily="18" charset="0"/>
                      </a:rPr>
                      <m:t>=</m:t>
                    </m:r>
                    <m:sSub>
                      <m:sSubPr>
                        <m:ctrlPr>
                          <a:rPr lang="fr-FR" i="1">
                            <a:latin typeface="Cambria Math" panose="02040503050406030204" pitchFamily="18" charset="0"/>
                          </a:rPr>
                        </m:ctrlPr>
                      </m:sSubPr>
                      <m:e>
                        <m:r>
                          <a:rPr lang="en-IN" i="1">
                            <a:latin typeface="Cambria Math" panose="02040503050406030204" pitchFamily="18" charset="0"/>
                          </a:rPr>
                          <m:t>𝐶</m:t>
                        </m:r>
                      </m:e>
                      <m:sub>
                        <m:r>
                          <a:rPr lang="en-IN" i="1">
                            <a:latin typeface="Cambria Math" panose="02040503050406030204" pitchFamily="18" charset="0"/>
                          </a:rPr>
                          <m:t>𝑣</m:t>
                        </m:r>
                      </m:sub>
                    </m:sSub>
                    <m:r>
                      <a:rPr lang="el-GR" i="1" dirty="0">
                        <a:latin typeface="Cambria Math" panose="02040503050406030204" pitchFamily="18" charset="0"/>
                        <a:ea typeface="Cambria Math" panose="02040503050406030204" pitchFamily="18" charset="0"/>
                      </a:rPr>
                      <m:t>∆</m:t>
                    </m:r>
                    <m:r>
                      <a:rPr lang="en-IN" i="1" dirty="0">
                        <a:latin typeface="Cambria Math" panose="02040503050406030204" pitchFamily="18" charset="0"/>
                      </a:rPr>
                      <m:t>𝑇</m:t>
                    </m:r>
                  </m:oMath>
                </a14:m>
                <a:r>
                  <a:rPr lang="en-US" b="1" i="1" dirty="0"/>
                  <a:t>  (by definition)</a:t>
                </a:r>
              </a:p>
              <a:p>
                <a:r>
                  <a:rPr lang="en-US" b="1" i="1" dirty="0"/>
                  <a:t>Therefore,</a:t>
                </a:r>
                <a14:m>
                  <m:oMath xmlns:m="http://schemas.openxmlformats.org/officeDocument/2006/math">
                    <m:r>
                      <a:rPr lang="en-IN" b="1" i="1" smtClean="0">
                        <a:latin typeface="Cambria Math" panose="02040503050406030204" pitchFamily="18" charset="0"/>
                      </a:rPr>
                      <m:t>   </m:t>
                    </m:r>
                    <m:sSub>
                      <m:sSubPr>
                        <m:ctrlPr>
                          <a:rPr lang="fr-FR" b="1" i="1">
                            <a:latin typeface="Cambria Math" panose="02040503050406030204" pitchFamily="18" charset="0"/>
                          </a:rPr>
                        </m:ctrlPr>
                      </m:sSubPr>
                      <m:e>
                        <m:r>
                          <a:rPr lang="en-IN" b="1" i="1" smtClean="0">
                            <a:latin typeface="Cambria Math" panose="02040503050406030204" pitchFamily="18" charset="0"/>
                          </a:rPr>
                          <m:t>𝒘</m:t>
                        </m:r>
                      </m:e>
                      <m:sub>
                        <m:r>
                          <a:rPr lang="en-IN" b="1" i="1" smtClean="0">
                            <a:latin typeface="Cambria Math" panose="02040503050406030204" pitchFamily="18" charset="0"/>
                          </a:rPr>
                          <m:t>𝟒</m:t>
                        </m:r>
                      </m:sub>
                    </m:sSub>
                    <m:r>
                      <a:rPr lang="en-IN" b="1" i="1">
                        <a:latin typeface="Cambria Math" panose="02040503050406030204" pitchFamily="18" charset="0"/>
                      </a:rPr>
                      <m:t>=</m:t>
                    </m:r>
                    <m:sSub>
                      <m:sSubPr>
                        <m:ctrlPr>
                          <a:rPr lang="fr-FR" b="1" i="1">
                            <a:latin typeface="Cambria Math" panose="02040503050406030204" pitchFamily="18" charset="0"/>
                          </a:rPr>
                        </m:ctrlPr>
                      </m:sSubPr>
                      <m:e>
                        <m:r>
                          <a:rPr lang="en-IN" b="1" i="1">
                            <a:latin typeface="Cambria Math" panose="02040503050406030204" pitchFamily="18" charset="0"/>
                          </a:rPr>
                          <m:t>𝑪</m:t>
                        </m:r>
                      </m:e>
                      <m:sub>
                        <m:r>
                          <a:rPr lang="en-IN" b="1" i="1">
                            <a:latin typeface="Cambria Math" panose="02040503050406030204" pitchFamily="18" charset="0"/>
                          </a:rPr>
                          <m:t>𝒗</m:t>
                        </m:r>
                      </m:sub>
                    </m:sSub>
                    <m:r>
                      <a:rPr lang="el-GR" b="1" i="1" dirty="0">
                        <a:latin typeface="Cambria Math" panose="02040503050406030204" pitchFamily="18" charset="0"/>
                        <a:ea typeface="Cambria Math" panose="02040503050406030204" pitchFamily="18" charset="0"/>
                      </a:rPr>
                      <m:t>∆</m:t>
                    </m:r>
                    <m:r>
                      <a:rPr lang="en-IN" b="1" i="1" dirty="0">
                        <a:latin typeface="Cambria Math" panose="02040503050406030204" pitchFamily="18" charset="0"/>
                      </a:rPr>
                      <m:t>𝑻</m:t>
                    </m:r>
                    <m:r>
                      <a:rPr lang="en-IN" b="1" i="1" dirty="0" smtClean="0">
                        <a:latin typeface="Cambria Math" panose="02040503050406030204" pitchFamily="18" charset="0"/>
                      </a:rPr>
                      <m:t>=</m:t>
                    </m:r>
                    <m:sSub>
                      <m:sSubPr>
                        <m:ctrlPr>
                          <a:rPr lang="fr-FR" b="1" i="1">
                            <a:latin typeface="Cambria Math" panose="02040503050406030204" pitchFamily="18" charset="0"/>
                          </a:rPr>
                        </m:ctrlPr>
                      </m:sSubPr>
                      <m:e>
                        <m:r>
                          <a:rPr lang="en-IN" b="1" i="1">
                            <a:latin typeface="Cambria Math" panose="02040503050406030204" pitchFamily="18" charset="0"/>
                          </a:rPr>
                          <m:t>𝑪</m:t>
                        </m:r>
                      </m:e>
                      <m:sub>
                        <m:r>
                          <a:rPr lang="en-IN" b="1" i="1">
                            <a:latin typeface="Cambria Math" panose="02040503050406030204" pitchFamily="18" charset="0"/>
                          </a:rPr>
                          <m:t>𝒗</m:t>
                        </m:r>
                      </m:sub>
                    </m:sSub>
                    <m:d>
                      <m:dPr>
                        <m:ctrlPr>
                          <a:rPr lang="en-IN" b="1" i="1" smtClean="0">
                            <a:latin typeface="Cambria Math" panose="02040503050406030204" pitchFamily="18" charset="0"/>
                          </a:rPr>
                        </m:ctrlPr>
                      </m:dPr>
                      <m:e>
                        <m:sSub>
                          <m:sSubPr>
                            <m:ctrlPr>
                              <a:rPr lang="en-IN" b="1" i="1" dirty="0">
                                <a:latin typeface="Cambria Math" panose="02040503050406030204" pitchFamily="18" charset="0"/>
                              </a:rPr>
                            </m:ctrlPr>
                          </m:sSubPr>
                          <m:e>
                            <m:r>
                              <a:rPr lang="en-IN" b="1" i="1" dirty="0">
                                <a:latin typeface="Cambria Math" panose="02040503050406030204" pitchFamily="18" charset="0"/>
                              </a:rPr>
                              <m:t>𝑻</m:t>
                            </m:r>
                          </m:e>
                          <m:sub>
                            <m:r>
                              <a:rPr lang="en-IN" b="1" i="1" dirty="0" smtClean="0">
                                <a:latin typeface="Cambria Math" panose="02040503050406030204" pitchFamily="18" charset="0"/>
                              </a:rPr>
                              <m:t>𝟐</m:t>
                            </m:r>
                          </m:sub>
                        </m:sSub>
                        <m:r>
                          <a:rPr lang="en-IN" b="1" i="0" dirty="0" smtClean="0">
                            <a:latin typeface="Cambria Math" panose="02040503050406030204" pitchFamily="18" charset="0"/>
                          </a:rPr>
                          <m:t>−</m:t>
                        </m:r>
                        <m:sSub>
                          <m:sSubPr>
                            <m:ctrlPr>
                              <a:rPr lang="en-IN" b="1" i="1" dirty="0">
                                <a:latin typeface="Cambria Math" panose="02040503050406030204" pitchFamily="18" charset="0"/>
                              </a:rPr>
                            </m:ctrlPr>
                          </m:sSubPr>
                          <m:e>
                            <m:r>
                              <a:rPr lang="en-IN" b="1" i="1" dirty="0">
                                <a:latin typeface="Cambria Math" panose="02040503050406030204" pitchFamily="18" charset="0"/>
                              </a:rPr>
                              <m:t>𝑻</m:t>
                            </m:r>
                          </m:e>
                          <m:sub>
                            <m:r>
                              <a:rPr lang="en-IN" b="1" i="1" dirty="0" smtClean="0">
                                <a:latin typeface="Cambria Math" panose="02040503050406030204" pitchFamily="18" charset="0"/>
                              </a:rPr>
                              <m:t>𝟏</m:t>
                            </m:r>
                          </m:sub>
                        </m:sSub>
                      </m:e>
                    </m:d>
                    <m:r>
                      <a:rPr lang="en-IN" b="1" i="1" dirty="0" smtClean="0">
                        <a:latin typeface="Cambria Math" panose="02040503050406030204" pitchFamily="18" charset="0"/>
                      </a:rPr>
                      <m:t>−−−−−(</m:t>
                    </m:r>
                    <m:r>
                      <a:rPr lang="en-IN" b="1" i="1" dirty="0" smtClean="0">
                        <a:latin typeface="Cambria Math" panose="02040503050406030204" pitchFamily="18" charset="0"/>
                      </a:rPr>
                      <m:t>𝟒</m:t>
                    </m:r>
                    <m:r>
                      <a:rPr lang="en-IN" b="1" i="1" dirty="0" smtClean="0">
                        <a:latin typeface="Cambria Math" panose="02040503050406030204" pitchFamily="18" charset="0"/>
                      </a:rPr>
                      <m:t>)</m:t>
                    </m:r>
                  </m:oMath>
                </a14:m>
                <a:endParaRPr lang="en-US" b="1" i="1" dirty="0"/>
              </a:p>
              <a:p>
                <a:endParaRPr lang="en-IN" dirty="0"/>
              </a:p>
            </p:txBody>
          </p:sp>
        </mc:Choice>
        <mc:Fallback xmlns="">
          <p:sp>
            <p:nvSpPr>
              <p:cNvPr id="3" name="Content Placeholder 2">
                <a:extLst>
                  <a:ext uri="{FF2B5EF4-FFF2-40B4-BE49-F238E27FC236}">
                    <a16:creationId xmlns:a16="http://schemas.microsoft.com/office/drawing/2014/main" id="{3953F944-3B74-8FF0-849D-619D259F5F32}"/>
                  </a:ext>
                </a:extLst>
              </p:cNvPr>
              <p:cNvSpPr>
                <a:spLocks noGrp="1" noRot="1" noChangeAspect="1" noMove="1" noResize="1" noEditPoints="1" noAdjustHandles="1" noChangeArrowheads="1" noChangeShapeType="1" noTextEdit="1"/>
              </p:cNvSpPr>
              <p:nvPr>
                <p:ph idx="1"/>
              </p:nvPr>
            </p:nvSpPr>
            <p:spPr>
              <a:xfrm>
                <a:off x="838200" y="1356189"/>
                <a:ext cx="11353800" cy="5383658"/>
              </a:xfrm>
              <a:blipFill>
                <a:blip r:embed="rId2"/>
                <a:stretch>
                  <a:fillRect l="-644" t="-2262"/>
                </a:stretch>
              </a:blipFill>
            </p:spPr>
            <p:txBody>
              <a:bodyPr/>
              <a:lstStyle/>
              <a:p>
                <a:r>
                  <a:rPr lang="en-IN">
                    <a:noFill/>
                  </a:rPr>
                  <a:t> </a:t>
                </a:r>
              </a:p>
            </p:txBody>
          </p:sp>
        </mc:Fallback>
      </mc:AlternateContent>
    </p:spTree>
    <p:extLst>
      <p:ext uri="{BB962C8B-B14F-4D97-AF65-F5344CB8AC3E}">
        <p14:creationId xmlns:p14="http://schemas.microsoft.com/office/powerpoint/2010/main" val="3319634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D3520-B87F-5D03-2325-7B60A156C70E}"/>
              </a:ext>
            </a:extLst>
          </p:cNvPr>
          <p:cNvSpPr>
            <a:spLocks noGrp="1"/>
          </p:cNvSpPr>
          <p:nvPr>
            <p:ph type="title"/>
          </p:nvPr>
        </p:nvSpPr>
        <p:spPr/>
        <p:txBody>
          <a:bodyPr>
            <a:normAutofit fontScale="90000"/>
          </a:bodyPr>
          <a:lstStyle/>
          <a:p>
            <a:r>
              <a:rPr lang="en-US" b="0" i="1" dirty="0">
                <a:solidFill>
                  <a:srgbClr val="373D3F"/>
                </a:solidFill>
                <a:effectLst/>
                <a:latin typeface="Lora" panose="020B0604020202020204" pitchFamily="2" charset="0"/>
              </a:rPr>
              <a:t>A schematic representation of a heat engine. Energy flows from the hot reservoir to the cold reservoir while doing work.</a:t>
            </a:r>
            <a:endParaRPr lang="en-IN" dirty="0"/>
          </a:p>
        </p:txBody>
      </p:sp>
      <p:pic>
        <p:nvPicPr>
          <p:cNvPr id="4" name="Content Placeholder 3">
            <a:extLst>
              <a:ext uri="{FF2B5EF4-FFF2-40B4-BE49-F238E27FC236}">
                <a16:creationId xmlns:a16="http://schemas.microsoft.com/office/drawing/2014/main" id="{AD22866C-EF7C-2CAD-350E-602166A8366C}"/>
              </a:ext>
            </a:extLst>
          </p:cNvPr>
          <p:cNvPicPr>
            <a:picLocks noGrp="1" noChangeAspect="1"/>
          </p:cNvPicPr>
          <p:nvPr>
            <p:ph idx="1"/>
          </p:nvPr>
        </p:nvPicPr>
        <p:blipFill>
          <a:blip r:embed="rId2"/>
          <a:stretch>
            <a:fillRect/>
          </a:stretch>
        </p:blipFill>
        <p:spPr>
          <a:xfrm>
            <a:off x="4643437" y="1923534"/>
            <a:ext cx="3668356" cy="3439835"/>
          </a:xfrm>
          <a:prstGeom prst="rect">
            <a:avLst/>
          </a:prstGeom>
        </p:spPr>
      </p:pic>
      <p:sp>
        <p:nvSpPr>
          <p:cNvPr id="5" name="TextBox 4">
            <a:extLst>
              <a:ext uri="{FF2B5EF4-FFF2-40B4-BE49-F238E27FC236}">
                <a16:creationId xmlns:a16="http://schemas.microsoft.com/office/drawing/2014/main" id="{0C9B8CA7-B499-9076-4A74-7986D0AACB47}"/>
              </a:ext>
            </a:extLst>
          </p:cNvPr>
          <p:cNvSpPr txBox="1"/>
          <p:nvPr/>
        </p:nvSpPr>
        <p:spPr>
          <a:xfrm>
            <a:off x="1284270" y="5743254"/>
            <a:ext cx="7325474" cy="923330"/>
          </a:xfrm>
          <a:prstGeom prst="rect">
            <a:avLst/>
          </a:prstGeom>
          <a:noFill/>
        </p:spPr>
        <p:txBody>
          <a:bodyPr wrap="square" rtlCol="0">
            <a:spAutoFit/>
          </a:bodyPr>
          <a:lstStyle/>
          <a:p>
            <a:r>
              <a:rPr lang="en-IN" dirty="0"/>
              <a:t>Ref. / link: </a:t>
            </a:r>
            <a:r>
              <a:rPr lang="en-IN" dirty="0">
                <a:hlinkClick r:id="rId3"/>
              </a:rPr>
              <a:t>https://pressbooks.online.ucf.edu/osuniversityphysics2/chapter/heat-engines</a:t>
            </a:r>
            <a:r>
              <a:rPr lang="en-IN" dirty="0"/>
              <a:t> </a:t>
            </a:r>
          </a:p>
        </p:txBody>
      </p:sp>
      <p:grpSp>
        <p:nvGrpSpPr>
          <p:cNvPr id="9" name="Group 8">
            <a:extLst>
              <a:ext uri="{FF2B5EF4-FFF2-40B4-BE49-F238E27FC236}">
                <a16:creationId xmlns:a16="http://schemas.microsoft.com/office/drawing/2014/main" id="{2C1D9C5D-9A94-2D1E-F88A-33E1FFE41FD2}"/>
              </a:ext>
            </a:extLst>
          </p:cNvPr>
          <p:cNvGrpSpPr/>
          <p:nvPr/>
        </p:nvGrpSpPr>
        <p:grpSpPr>
          <a:xfrm>
            <a:off x="7135107" y="1996613"/>
            <a:ext cx="712080" cy="423360"/>
            <a:chOff x="7135107" y="1996613"/>
            <a:chExt cx="712080" cy="423360"/>
          </a:xfrm>
        </p:grpSpPr>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5B570DEA-46F9-E7D3-4792-ED72852A1F5B}"/>
                    </a:ext>
                  </a:extLst>
                </p14:cNvPr>
                <p14:cNvContentPartPr/>
                <p14:nvPr/>
              </p14:nvContentPartPr>
              <p14:xfrm>
                <a:off x="7135107" y="1996613"/>
                <a:ext cx="407160" cy="127440"/>
              </p14:xfrm>
            </p:contentPart>
          </mc:Choice>
          <mc:Fallback xmlns="">
            <p:pic>
              <p:nvPicPr>
                <p:cNvPr id="6" name="Ink 5">
                  <a:extLst>
                    <a:ext uri="{FF2B5EF4-FFF2-40B4-BE49-F238E27FC236}">
                      <a16:creationId xmlns:a16="http://schemas.microsoft.com/office/drawing/2014/main" id="{5B570DEA-46F9-E7D3-4792-ED72852A1F5B}"/>
                    </a:ext>
                  </a:extLst>
                </p:cNvPr>
                <p:cNvPicPr/>
                <p:nvPr/>
              </p:nvPicPr>
              <p:blipFill>
                <a:blip r:embed="rId5"/>
                <a:stretch>
                  <a:fillRect/>
                </a:stretch>
              </p:blipFill>
              <p:spPr>
                <a:xfrm>
                  <a:off x="7126107" y="1987973"/>
                  <a:ext cx="4248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BCD4DD1F-8BB6-3BC0-8CA9-D4B8FA77945C}"/>
                    </a:ext>
                  </a:extLst>
                </p14:cNvPr>
                <p14:cNvContentPartPr/>
                <p14:nvPr/>
              </p14:nvContentPartPr>
              <p14:xfrm>
                <a:off x="7364787" y="2085173"/>
                <a:ext cx="69480" cy="289080"/>
              </p14:xfrm>
            </p:contentPart>
          </mc:Choice>
          <mc:Fallback xmlns="">
            <p:pic>
              <p:nvPicPr>
                <p:cNvPr id="7" name="Ink 6">
                  <a:extLst>
                    <a:ext uri="{FF2B5EF4-FFF2-40B4-BE49-F238E27FC236}">
                      <a16:creationId xmlns:a16="http://schemas.microsoft.com/office/drawing/2014/main" id="{BCD4DD1F-8BB6-3BC0-8CA9-D4B8FA77945C}"/>
                    </a:ext>
                  </a:extLst>
                </p:cNvPr>
                <p:cNvPicPr/>
                <p:nvPr/>
              </p:nvPicPr>
              <p:blipFill>
                <a:blip r:embed="rId7"/>
                <a:stretch>
                  <a:fillRect/>
                </a:stretch>
              </p:blipFill>
              <p:spPr>
                <a:xfrm>
                  <a:off x="7356147" y="2076173"/>
                  <a:ext cx="8712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7DEC18D8-1D29-3B2D-0C1E-48D1BBA9192A}"/>
                    </a:ext>
                  </a:extLst>
                </p14:cNvPr>
                <p14:cNvContentPartPr/>
                <p14:nvPr/>
              </p14:nvContentPartPr>
              <p14:xfrm>
                <a:off x="7557027" y="2200733"/>
                <a:ext cx="290160" cy="219240"/>
              </p14:xfrm>
            </p:contentPart>
          </mc:Choice>
          <mc:Fallback xmlns="">
            <p:pic>
              <p:nvPicPr>
                <p:cNvPr id="8" name="Ink 7">
                  <a:extLst>
                    <a:ext uri="{FF2B5EF4-FFF2-40B4-BE49-F238E27FC236}">
                      <a16:creationId xmlns:a16="http://schemas.microsoft.com/office/drawing/2014/main" id="{7DEC18D8-1D29-3B2D-0C1E-48D1BBA9192A}"/>
                    </a:ext>
                  </a:extLst>
                </p:cNvPr>
                <p:cNvPicPr/>
                <p:nvPr/>
              </p:nvPicPr>
              <p:blipFill>
                <a:blip r:embed="rId9"/>
                <a:stretch>
                  <a:fillRect/>
                </a:stretch>
              </p:blipFill>
              <p:spPr>
                <a:xfrm>
                  <a:off x="7548027" y="2192093"/>
                  <a:ext cx="307800" cy="236880"/>
                </a:xfrm>
                <a:prstGeom prst="rect">
                  <a:avLst/>
                </a:prstGeom>
              </p:spPr>
            </p:pic>
          </mc:Fallback>
        </mc:AlternateContent>
      </p:grpSp>
      <p:grpSp>
        <p:nvGrpSpPr>
          <p:cNvPr id="13" name="Group 12">
            <a:extLst>
              <a:ext uri="{FF2B5EF4-FFF2-40B4-BE49-F238E27FC236}">
                <a16:creationId xmlns:a16="http://schemas.microsoft.com/office/drawing/2014/main" id="{092768A2-27D5-B416-73CC-506EEB046A03}"/>
              </a:ext>
            </a:extLst>
          </p:cNvPr>
          <p:cNvGrpSpPr/>
          <p:nvPr/>
        </p:nvGrpSpPr>
        <p:grpSpPr>
          <a:xfrm>
            <a:off x="6951867" y="4837373"/>
            <a:ext cx="625680" cy="482040"/>
            <a:chOff x="6951867" y="4837373"/>
            <a:chExt cx="625680" cy="482040"/>
          </a:xfrm>
        </p:grpSpPr>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BC194420-4843-29B6-08BE-A6B0B3BCDA4E}"/>
                    </a:ext>
                  </a:extLst>
                </p14:cNvPr>
                <p14:cNvContentPartPr/>
                <p14:nvPr/>
              </p14:nvContentPartPr>
              <p14:xfrm>
                <a:off x="6951867" y="4837373"/>
                <a:ext cx="319680" cy="170280"/>
              </p14:xfrm>
            </p:contentPart>
          </mc:Choice>
          <mc:Fallback xmlns="">
            <p:pic>
              <p:nvPicPr>
                <p:cNvPr id="10" name="Ink 9">
                  <a:extLst>
                    <a:ext uri="{FF2B5EF4-FFF2-40B4-BE49-F238E27FC236}">
                      <a16:creationId xmlns:a16="http://schemas.microsoft.com/office/drawing/2014/main" id="{BC194420-4843-29B6-08BE-A6B0B3BCDA4E}"/>
                    </a:ext>
                  </a:extLst>
                </p:cNvPr>
                <p:cNvPicPr/>
                <p:nvPr/>
              </p:nvPicPr>
              <p:blipFill>
                <a:blip r:embed="rId11"/>
                <a:stretch>
                  <a:fillRect/>
                </a:stretch>
              </p:blipFill>
              <p:spPr>
                <a:xfrm>
                  <a:off x="6942867" y="4828373"/>
                  <a:ext cx="3373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CCF5009A-E046-3CE2-9610-BCDFEAA9EDA8}"/>
                    </a:ext>
                  </a:extLst>
                </p14:cNvPr>
                <p14:cNvContentPartPr/>
                <p14:nvPr/>
              </p14:nvContentPartPr>
              <p14:xfrm>
                <a:off x="7151667" y="4914053"/>
                <a:ext cx="45000" cy="327600"/>
              </p14:xfrm>
            </p:contentPart>
          </mc:Choice>
          <mc:Fallback xmlns="">
            <p:pic>
              <p:nvPicPr>
                <p:cNvPr id="11" name="Ink 10">
                  <a:extLst>
                    <a:ext uri="{FF2B5EF4-FFF2-40B4-BE49-F238E27FC236}">
                      <a16:creationId xmlns:a16="http://schemas.microsoft.com/office/drawing/2014/main" id="{CCF5009A-E046-3CE2-9610-BCDFEAA9EDA8}"/>
                    </a:ext>
                  </a:extLst>
                </p:cNvPr>
                <p:cNvPicPr/>
                <p:nvPr/>
              </p:nvPicPr>
              <p:blipFill>
                <a:blip r:embed="rId13"/>
                <a:stretch>
                  <a:fillRect/>
                </a:stretch>
              </p:blipFill>
              <p:spPr>
                <a:xfrm>
                  <a:off x="7143027" y="4905413"/>
                  <a:ext cx="62640" cy="345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FA88CEEF-5BB2-06C8-C1BC-04E46CEF1186}"/>
                    </a:ext>
                  </a:extLst>
                </p14:cNvPr>
                <p14:cNvContentPartPr/>
                <p14:nvPr/>
              </p14:nvContentPartPr>
              <p14:xfrm>
                <a:off x="7342827" y="5076413"/>
                <a:ext cx="234720" cy="243000"/>
              </p14:xfrm>
            </p:contentPart>
          </mc:Choice>
          <mc:Fallback xmlns="">
            <p:pic>
              <p:nvPicPr>
                <p:cNvPr id="12" name="Ink 11">
                  <a:extLst>
                    <a:ext uri="{FF2B5EF4-FFF2-40B4-BE49-F238E27FC236}">
                      <a16:creationId xmlns:a16="http://schemas.microsoft.com/office/drawing/2014/main" id="{FA88CEEF-5BB2-06C8-C1BC-04E46CEF1186}"/>
                    </a:ext>
                  </a:extLst>
                </p:cNvPr>
                <p:cNvPicPr/>
                <p:nvPr/>
              </p:nvPicPr>
              <p:blipFill>
                <a:blip r:embed="rId15"/>
                <a:stretch>
                  <a:fillRect/>
                </a:stretch>
              </p:blipFill>
              <p:spPr>
                <a:xfrm>
                  <a:off x="7334187" y="5067413"/>
                  <a:ext cx="252360" cy="260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461DE30B-2E65-2FCA-3529-13DFCC3A8B80}"/>
                  </a:ext>
                </a:extLst>
              </p14:cNvPr>
              <p14:cNvContentPartPr/>
              <p14:nvPr/>
            </p14:nvContentPartPr>
            <p14:xfrm>
              <a:off x="6337707" y="2812733"/>
              <a:ext cx="282600" cy="186480"/>
            </p14:xfrm>
          </p:contentPart>
        </mc:Choice>
        <mc:Fallback xmlns="">
          <p:pic>
            <p:nvPicPr>
              <p:cNvPr id="14" name="Ink 13">
                <a:extLst>
                  <a:ext uri="{FF2B5EF4-FFF2-40B4-BE49-F238E27FC236}">
                    <a16:creationId xmlns:a16="http://schemas.microsoft.com/office/drawing/2014/main" id="{461DE30B-2E65-2FCA-3529-13DFCC3A8B80}"/>
                  </a:ext>
                </a:extLst>
              </p:cNvPr>
              <p:cNvPicPr/>
              <p:nvPr/>
            </p:nvPicPr>
            <p:blipFill>
              <a:blip r:embed="rId17"/>
              <a:stretch>
                <a:fillRect/>
              </a:stretch>
            </p:blipFill>
            <p:spPr>
              <a:xfrm>
                <a:off x="6329067" y="2804093"/>
                <a:ext cx="30024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75B96B10-2759-4712-C2F1-D9579A7CBFF6}"/>
                  </a:ext>
                </a:extLst>
              </p14:cNvPr>
              <p14:cNvContentPartPr/>
              <p14:nvPr/>
            </p14:nvContentPartPr>
            <p14:xfrm>
              <a:off x="6368307" y="4312493"/>
              <a:ext cx="57960" cy="225720"/>
            </p14:xfrm>
          </p:contentPart>
        </mc:Choice>
        <mc:Fallback xmlns="">
          <p:pic>
            <p:nvPicPr>
              <p:cNvPr id="15" name="Ink 14">
                <a:extLst>
                  <a:ext uri="{FF2B5EF4-FFF2-40B4-BE49-F238E27FC236}">
                    <a16:creationId xmlns:a16="http://schemas.microsoft.com/office/drawing/2014/main" id="{75B96B10-2759-4712-C2F1-D9579A7CBFF6}"/>
                  </a:ext>
                </a:extLst>
              </p:cNvPr>
              <p:cNvPicPr/>
              <p:nvPr/>
            </p:nvPicPr>
            <p:blipFill>
              <a:blip r:embed="rId19"/>
              <a:stretch>
                <a:fillRect/>
              </a:stretch>
            </p:blipFill>
            <p:spPr>
              <a:xfrm>
                <a:off x="6359307" y="4303493"/>
                <a:ext cx="7560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4D9D1FEE-3282-E3BB-BF26-F0079A83A9E5}"/>
                  </a:ext>
                </a:extLst>
              </p14:cNvPr>
              <p14:cNvContentPartPr/>
              <p14:nvPr/>
            </p14:nvContentPartPr>
            <p14:xfrm>
              <a:off x="6340227" y="2830013"/>
              <a:ext cx="126720" cy="77400"/>
            </p14:xfrm>
          </p:contentPart>
        </mc:Choice>
        <mc:Fallback xmlns="">
          <p:pic>
            <p:nvPicPr>
              <p:cNvPr id="16" name="Ink 15">
                <a:extLst>
                  <a:ext uri="{FF2B5EF4-FFF2-40B4-BE49-F238E27FC236}">
                    <a16:creationId xmlns:a16="http://schemas.microsoft.com/office/drawing/2014/main" id="{4D9D1FEE-3282-E3BB-BF26-F0079A83A9E5}"/>
                  </a:ext>
                </a:extLst>
              </p:cNvPr>
              <p:cNvPicPr/>
              <p:nvPr/>
            </p:nvPicPr>
            <p:blipFill>
              <a:blip r:embed="rId21"/>
              <a:stretch>
                <a:fillRect/>
              </a:stretch>
            </p:blipFill>
            <p:spPr>
              <a:xfrm>
                <a:off x="6331587" y="2821013"/>
                <a:ext cx="1443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B8F9698C-DD87-8A20-AEDD-9D484D35E5BC}"/>
                  </a:ext>
                </a:extLst>
              </p14:cNvPr>
              <p14:cNvContentPartPr/>
              <p14:nvPr/>
            </p14:nvContentPartPr>
            <p14:xfrm>
              <a:off x="6351747" y="2785013"/>
              <a:ext cx="237600" cy="226800"/>
            </p14:xfrm>
          </p:contentPart>
        </mc:Choice>
        <mc:Fallback xmlns="">
          <p:pic>
            <p:nvPicPr>
              <p:cNvPr id="17" name="Ink 16">
                <a:extLst>
                  <a:ext uri="{FF2B5EF4-FFF2-40B4-BE49-F238E27FC236}">
                    <a16:creationId xmlns:a16="http://schemas.microsoft.com/office/drawing/2014/main" id="{B8F9698C-DD87-8A20-AEDD-9D484D35E5BC}"/>
                  </a:ext>
                </a:extLst>
              </p:cNvPr>
              <p:cNvPicPr/>
              <p:nvPr/>
            </p:nvPicPr>
            <p:blipFill>
              <a:blip r:embed="rId23"/>
              <a:stretch>
                <a:fillRect/>
              </a:stretch>
            </p:blipFill>
            <p:spPr>
              <a:xfrm>
                <a:off x="6343107" y="2776373"/>
                <a:ext cx="255240" cy="244440"/>
              </a:xfrm>
              <a:prstGeom prst="rect">
                <a:avLst/>
              </a:prstGeom>
            </p:spPr>
          </p:pic>
        </mc:Fallback>
      </mc:AlternateContent>
      <p:grpSp>
        <p:nvGrpSpPr>
          <p:cNvPr id="21" name="Group 20">
            <a:extLst>
              <a:ext uri="{FF2B5EF4-FFF2-40B4-BE49-F238E27FC236}">
                <a16:creationId xmlns:a16="http://schemas.microsoft.com/office/drawing/2014/main" id="{A1CFA867-BC28-01A8-3A09-70AFF279BED4}"/>
              </a:ext>
            </a:extLst>
          </p:cNvPr>
          <p:cNvGrpSpPr/>
          <p:nvPr/>
        </p:nvGrpSpPr>
        <p:grpSpPr>
          <a:xfrm>
            <a:off x="8766267" y="2636693"/>
            <a:ext cx="585000" cy="474120"/>
            <a:chOff x="8766267" y="2636693"/>
            <a:chExt cx="585000" cy="474120"/>
          </a:xfrm>
        </p:grpSpPr>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ADB3BBD4-CD24-46CB-B93B-3B582E66AE5D}"/>
                    </a:ext>
                  </a:extLst>
                </p14:cNvPr>
                <p14:cNvContentPartPr/>
                <p14:nvPr/>
              </p14:nvContentPartPr>
              <p14:xfrm>
                <a:off x="8766267" y="2636693"/>
                <a:ext cx="204120" cy="474120"/>
              </p14:xfrm>
            </p:contentPart>
          </mc:Choice>
          <mc:Fallback xmlns="">
            <p:pic>
              <p:nvPicPr>
                <p:cNvPr id="18" name="Ink 17">
                  <a:extLst>
                    <a:ext uri="{FF2B5EF4-FFF2-40B4-BE49-F238E27FC236}">
                      <a16:creationId xmlns:a16="http://schemas.microsoft.com/office/drawing/2014/main" id="{ADB3BBD4-CD24-46CB-B93B-3B582E66AE5D}"/>
                    </a:ext>
                  </a:extLst>
                </p:cNvPr>
                <p:cNvPicPr/>
                <p:nvPr/>
              </p:nvPicPr>
              <p:blipFill>
                <a:blip r:embed="rId25"/>
                <a:stretch>
                  <a:fillRect/>
                </a:stretch>
              </p:blipFill>
              <p:spPr>
                <a:xfrm>
                  <a:off x="8757267" y="2627693"/>
                  <a:ext cx="221760" cy="4917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02E9F7C9-AD53-94C4-C031-8EF6745124A3}"/>
                    </a:ext>
                  </a:extLst>
                </p14:cNvPr>
                <p14:cNvContentPartPr/>
                <p14:nvPr/>
              </p14:nvContentPartPr>
              <p14:xfrm>
                <a:off x="9168747" y="2795813"/>
                <a:ext cx="152280" cy="23400"/>
              </p14:xfrm>
            </p:contentPart>
          </mc:Choice>
          <mc:Fallback xmlns="">
            <p:pic>
              <p:nvPicPr>
                <p:cNvPr id="19" name="Ink 18">
                  <a:extLst>
                    <a:ext uri="{FF2B5EF4-FFF2-40B4-BE49-F238E27FC236}">
                      <a16:creationId xmlns:a16="http://schemas.microsoft.com/office/drawing/2014/main" id="{02E9F7C9-AD53-94C4-C031-8EF6745124A3}"/>
                    </a:ext>
                  </a:extLst>
                </p:cNvPr>
                <p:cNvPicPr/>
                <p:nvPr/>
              </p:nvPicPr>
              <p:blipFill>
                <a:blip r:embed="rId27"/>
                <a:stretch>
                  <a:fillRect/>
                </a:stretch>
              </p:blipFill>
              <p:spPr>
                <a:xfrm>
                  <a:off x="9160107" y="2786813"/>
                  <a:ext cx="1699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4871CCC6-C3FE-A2ED-F91B-2D511BA60435}"/>
                    </a:ext>
                  </a:extLst>
                </p14:cNvPr>
                <p14:cNvContentPartPr/>
                <p14:nvPr/>
              </p14:nvContentPartPr>
              <p14:xfrm>
                <a:off x="9201507" y="2900933"/>
                <a:ext cx="149760" cy="14760"/>
              </p14:xfrm>
            </p:contentPart>
          </mc:Choice>
          <mc:Fallback xmlns="">
            <p:pic>
              <p:nvPicPr>
                <p:cNvPr id="20" name="Ink 19">
                  <a:extLst>
                    <a:ext uri="{FF2B5EF4-FFF2-40B4-BE49-F238E27FC236}">
                      <a16:creationId xmlns:a16="http://schemas.microsoft.com/office/drawing/2014/main" id="{4871CCC6-C3FE-A2ED-F91B-2D511BA60435}"/>
                    </a:ext>
                  </a:extLst>
                </p:cNvPr>
                <p:cNvPicPr/>
                <p:nvPr/>
              </p:nvPicPr>
              <p:blipFill>
                <a:blip r:embed="rId29"/>
                <a:stretch>
                  <a:fillRect/>
                </a:stretch>
              </p:blipFill>
              <p:spPr>
                <a:xfrm>
                  <a:off x="9192507" y="2891933"/>
                  <a:ext cx="167400" cy="32400"/>
                </a:xfrm>
                <a:prstGeom prst="rect">
                  <a:avLst/>
                </a:prstGeom>
              </p:spPr>
            </p:pic>
          </mc:Fallback>
        </mc:AlternateContent>
      </p:grpSp>
      <p:grpSp>
        <p:nvGrpSpPr>
          <p:cNvPr id="27" name="Group 26">
            <a:extLst>
              <a:ext uri="{FF2B5EF4-FFF2-40B4-BE49-F238E27FC236}">
                <a16:creationId xmlns:a16="http://schemas.microsoft.com/office/drawing/2014/main" id="{D1C678C5-93A6-14C6-AA87-AD663FC24C41}"/>
              </a:ext>
            </a:extLst>
          </p:cNvPr>
          <p:cNvGrpSpPr/>
          <p:nvPr/>
        </p:nvGrpSpPr>
        <p:grpSpPr>
          <a:xfrm>
            <a:off x="9647187" y="2383253"/>
            <a:ext cx="664920" cy="975240"/>
            <a:chOff x="9647187" y="2383253"/>
            <a:chExt cx="664920" cy="975240"/>
          </a:xfrm>
        </p:grpSpPr>
        <mc:AlternateContent xmlns:mc="http://schemas.openxmlformats.org/markup-compatibility/2006" xmlns:p14="http://schemas.microsoft.com/office/powerpoint/2010/main">
          <mc:Choice Requires="p14">
            <p:contentPart p14:bwMode="auto" r:id="rId30">
              <p14:nvContentPartPr>
                <p14:cNvPr id="22" name="Ink 21">
                  <a:extLst>
                    <a:ext uri="{FF2B5EF4-FFF2-40B4-BE49-F238E27FC236}">
                      <a16:creationId xmlns:a16="http://schemas.microsoft.com/office/drawing/2014/main" id="{D0AD2CD2-0A03-A2DE-B4A4-5FFC5B716E4E}"/>
                    </a:ext>
                  </a:extLst>
                </p14:cNvPr>
                <p14:cNvContentPartPr/>
                <p14:nvPr/>
              </p14:nvContentPartPr>
              <p14:xfrm>
                <a:off x="9692907" y="2383253"/>
                <a:ext cx="320760" cy="249840"/>
              </p14:xfrm>
            </p:contentPart>
          </mc:Choice>
          <mc:Fallback xmlns="">
            <p:pic>
              <p:nvPicPr>
                <p:cNvPr id="22" name="Ink 21">
                  <a:extLst>
                    <a:ext uri="{FF2B5EF4-FFF2-40B4-BE49-F238E27FC236}">
                      <a16:creationId xmlns:a16="http://schemas.microsoft.com/office/drawing/2014/main" id="{D0AD2CD2-0A03-A2DE-B4A4-5FFC5B716E4E}"/>
                    </a:ext>
                  </a:extLst>
                </p:cNvPr>
                <p:cNvPicPr/>
                <p:nvPr/>
              </p:nvPicPr>
              <p:blipFill>
                <a:blip r:embed="rId31"/>
                <a:stretch>
                  <a:fillRect/>
                </a:stretch>
              </p:blipFill>
              <p:spPr>
                <a:xfrm>
                  <a:off x="9684267" y="2374613"/>
                  <a:ext cx="33840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Ink 22">
                  <a:extLst>
                    <a:ext uri="{FF2B5EF4-FFF2-40B4-BE49-F238E27FC236}">
                      <a16:creationId xmlns:a16="http://schemas.microsoft.com/office/drawing/2014/main" id="{882D2D52-8E25-8C9F-7C2C-0BDEDF94E236}"/>
                    </a:ext>
                  </a:extLst>
                </p14:cNvPr>
                <p14:cNvContentPartPr/>
                <p14:nvPr/>
              </p14:nvContentPartPr>
              <p14:xfrm>
                <a:off x="9647187" y="2749373"/>
                <a:ext cx="556920" cy="24840"/>
              </p14:xfrm>
            </p:contentPart>
          </mc:Choice>
          <mc:Fallback xmlns="">
            <p:pic>
              <p:nvPicPr>
                <p:cNvPr id="23" name="Ink 22">
                  <a:extLst>
                    <a:ext uri="{FF2B5EF4-FFF2-40B4-BE49-F238E27FC236}">
                      <a16:creationId xmlns:a16="http://schemas.microsoft.com/office/drawing/2014/main" id="{882D2D52-8E25-8C9F-7C2C-0BDEDF94E236}"/>
                    </a:ext>
                  </a:extLst>
                </p:cNvPr>
                <p:cNvPicPr/>
                <p:nvPr/>
              </p:nvPicPr>
              <p:blipFill>
                <a:blip r:embed="rId33"/>
                <a:stretch>
                  <a:fillRect/>
                </a:stretch>
              </p:blipFill>
              <p:spPr>
                <a:xfrm>
                  <a:off x="9638187" y="2740733"/>
                  <a:ext cx="5745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Ink 23">
                  <a:extLst>
                    <a:ext uri="{FF2B5EF4-FFF2-40B4-BE49-F238E27FC236}">
                      <a16:creationId xmlns:a16="http://schemas.microsoft.com/office/drawing/2014/main" id="{69538263-363E-6E33-6646-E8154CE42FBE}"/>
                    </a:ext>
                  </a:extLst>
                </p14:cNvPr>
                <p14:cNvContentPartPr/>
                <p14:nvPr/>
              </p14:nvContentPartPr>
              <p14:xfrm>
                <a:off x="9778587" y="2887253"/>
                <a:ext cx="174960" cy="293400"/>
              </p14:xfrm>
            </p:contentPart>
          </mc:Choice>
          <mc:Fallback xmlns="">
            <p:pic>
              <p:nvPicPr>
                <p:cNvPr id="24" name="Ink 23">
                  <a:extLst>
                    <a:ext uri="{FF2B5EF4-FFF2-40B4-BE49-F238E27FC236}">
                      <a16:creationId xmlns:a16="http://schemas.microsoft.com/office/drawing/2014/main" id="{69538263-363E-6E33-6646-E8154CE42FBE}"/>
                    </a:ext>
                  </a:extLst>
                </p:cNvPr>
                <p:cNvPicPr/>
                <p:nvPr/>
              </p:nvPicPr>
              <p:blipFill>
                <a:blip r:embed="rId35"/>
                <a:stretch>
                  <a:fillRect/>
                </a:stretch>
              </p:blipFill>
              <p:spPr>
                <a:xfrm>
                  <a:off x="9769947" y="2878613"/>
                  <a:ext cx="19260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Ink 24">
                  <a:extLst>
                    <a:ext uri="{FF2B5EF4-FFF2-40B4-BE49-F238E27FC236}">
                      <a16:creationId xmlns:a16="http://schemas.microsoft.com/office/drawing/2014/main" id="{7DF62E35-6D91-8614-6899-331A98A0C67C}"/>
                    </a:ext>
                  </a:extLst>
                </p14:cNvPr>
                <p14:cNvContentPartPr/>
                <p14:nvPr/>
              </p14:nvContentPartPr>
              <p14:xfrm>
                <a:off x="9816387" y="3113333"/>
                <a:ext cx="150480" cy="154800"/>
              </p14:xfrm>
            </p:contentPart>
          </mc:Choice>
          <mc:Fallback xmlns="">
            <p:pic>
              <p:nvPicPr>
                <p:cNvPr id="25" name="Ink 24">
                  <a:extLst>
                    <a:ext uri="{FF2B5EF4-FFF2-40B4-BE49-F238E27FC236}">
                      <a16:creationId xmlns:a16="http://schemas.microsoft.com/office/drawing/2014/main" id="{7DF62E35-6D91-8614-6899-331A98A0C67C}"/>
                    </a:ext>
                  </a:extLst>
                </p:cNvPr>
                <p:cNvPicPr/>
                <p:nvPr/>
              </p:nvPicPr>
              <p:blipFill>
                <a:blip r:embed="rId37"/>
                <a:stretch>
                  <a:fillRect/>
                </a:stretch>
              </p:blipFill>
              <p:spPr>
                <a:xfrm>
                  <a:off x="9807387" y="3104333"/>
                  <a:ext cx="1681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Ink 25">
                  <a:extLst>
                    <a:ext uri="{FF2B5EF4-FFF2-40B4-BE49-F238E27FC236}">
                      <a16:creationId xmlns:a16="http://schemas.microsoft.com/office/drawing/2014/main" id="{F66AD0CC-FF02-BBB2-0B3F-7C912B3D17A1}"/>
                    </a:ext>
                  </a:extLst>
                </p14:cNvPr>
                <p14:cNvContentPartPr/>
                <p14:nvPr/>
              </p14:nvContentPartPr>
              <p14:xfrm>
                <a:off x="10037067" y="3176693"/>
                <a:ext cx="275040" cy="181800"/>
              </p14:xfrm>
            </p:contentPart>
          </mc:Choice>
          <mc:Fallback xmlns="">
            <p:pic>
              <p:nvPicPr>
                <p:cNvPr id="26" name="Ink 25">
                  <a:extLst>
                    <a:ext uri="{FF2B5EF4-FFF2-40B4-BE49-F238E27FC236}">
                      <a16:creationId xmlns:a16="http://schemas.microsoft.com/office/drawing/2014/main" id="{F66AD0CC-FF02-BBB2-0B3F-7C912B3D17A1}"/>
                    </a:ext>
                  </a:extLst>
                </p:cNvPr>
                <p:cNvPicPr/>
                <p:nvPr/>
              </p:nvPicPr>
              <p:blipFill>
                <a:blip r:embed="rId39"/>
                <a:stretch>
                  <a:fillRect/>
                </a:stretch>
              </p:blipFill>
              <p:spPr>
                <a:xfrm>
                  <a:off x="10028427" y="3168053"/>
                  <a:ext cx="292680" cy="199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
            <p14:nvContentPartPr>
              <p14:cNvPr id="29" name="Ink 28">
                <a:extLst>
                  <a:ext uri="{FF2B5EF4-FFF2-40B4-BE49-F238E27FC236}">
                    <a16:creationId xmlns:a16="http://schemas.microsoft.com/office/drawing/2014/main" id="{6F47A810-C413-D50E-B47F-86EE5E0D167F}"/>
                  </a:ext>
                </a:extLst>
              </p14:cNvPr>
              <p14:cNvContentPartPr/>
              <p14:nvPr/>
            </p14:nvContentPartPr>
            <p14:xfrm>
              <a:off x="10411107" y="2795093"/>
              <a:ext cx="105120" cy="16920"/>
            </p14:xfrm>
          </p:contentPart>
        </mc:Choice>
        <mc:Fallback xmlns="">
          <p:pic>
            <p:nvPicPr>
              <p:cNvPr id="29" name="Ink 28">
                <a:extLst>
                  <a:ext uri="{FF2B5EF4-FFF2-40B4-BE49-F238E27FC236}">
                    <a16:creationId xmlns:a16="http://schemas.microsoft.com/office/drawing/2014/main" id="{6F47A810-C413-D50E-B47F-86EE5E0D167F}"/>
                  </a:ext>
                </a:extLst>
              </p:cNvPr>
              <p:cNvPicPr/>
              <p:nvPr/>
            </p:nvPicPr>
            <p:blipFill>
              <a:blip r:embed="rId41"/>
              <a:stretch>
                <a:fillRect/>
              </a:stretch>
            </p:blipFill>
            <p:spPr>
              <a:xfrm>
                <a:off x="10402467" y="2786093"/>
                <a:ext cx="122760" cy="34560"/>
              </a:xfrm>
              <a:prstGeom prst="rect">
                <a:avLst/>
              </a:prstGeom>
            </p:spPr>
          </p:pic>
        </mc:Fallback>
      </mc:AlternateContent>
      <p:grpSp>
        <p:nvGrpSpPr>
          <p:cNvPr id="43" name="Group 42">
            <a:extLst>
              <a:ext uri="{FF2B5EF4-FFF2-40B4-BE49-F238E27FC236}">
                <a16:creationId xmlns:a16="http://schemas.microsoft.com/office/drawing/2014/main" id="{2958ECCD-B704-24B7-5623-6F765E950356}"/>
              </a:ext>
            </a:extLst>
          </p:cNvPr>
          <p:cNvGrpSpPr/>
          <p:nvPr/>
        </p:nvGrpSpPr>
        <p:grpSpPr>
          <a:xfrm>
            <a:off x="10394547" y="2332133"/>
            <a:ext cx="1312200" cy="377280"/>
            <a:chOff x="10394547" y="2332133"/>
            <a:chExt cx="1312200" cy="377280"/>
          </a:xfrm>
        </p:grpSpPr>
        <mc:AlternateContent xmlns:mc="http://schemas.openxmlformats.org/markup-compatibility/2006" xmlns:p14="http://schemas.microsoft.com/office/powerpoint/2010/main">
          <mc:Choice Requires="p14">
            <p:contentPart p14:bwMode="auto" r:id="rId42">
              <p14:nvContentPartPr>
                <p14:cNvPr id="28" name="Ink 27">
                  <a:extLst>
                    <a:ext uri="{FF2B5EF4-FFF2-40B4-BE49-F238E27FC236}">
                      <a16:creationId xmlns:a16="http://schemas.microsoft.com/office/drawing/2014/main" id="{72563373-60FD-1453-34AC-FB8C1A7A91F3}"/>
                    </a:ext>
                  </a:extLst>
                </p14:cNvPr>
                <p14:cNvContentPartPr/>
                <p14:nvPr/>
              </p14:nvContentPartPr>
              <p14:xfrm>
                <a:off x="10394547" y="2696093"/>
                <a:ext cx="125640" cy="13320"/>
              </p14:xfrm>
            </p:contentPart>
          </mc:Choice>
          <mc:Fallback xmlns="">
            <p:pic>
              <p:nvPicPr>
                <p:cNvPr id="28" name="Ink 27">
                  <a:extLst>
                    <a:ext uri="{FF2B5EF4-FFF2-40B4-BE49-F238E27FC236}">
                      <a16:creationId xmlns:a16="http://schemas.microsoft.com/office/drawing/2014/main" id="{72563373-60FD-1453-34AC-FB8C1A7A91F3}"/>
                    </a:ext>
                  </a:extLst>
                </p:cNvPr>
                <p:cNvPicPr/>
                <p:nvPr/>
              </p:nvPicPr>
              <p:blipFill>
                <a:blip r:embed="rId43"/>
                <a:stretch>
                  <a:fillRect/>
                </a:stretch>
              </p:blipFill>
              <p:spPr>
                <a:xfrm>
                  <a:off x="10385907" y="2687453"/>
                  <a:ext cx="1432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 name="Ink 30">
                  <a:extLst>
                    <a:ext uri="{FF2B5EF4-FFF2-40B4-BE49-F238E27FC236}">
                      <a16:creationId xmlns:a16="http://schemas.microsoft.com/office/drawing/2014/main" id="{7085B880-BECD-58B3-2BB8-40ED52BD2CC6}"/>
                    </a:ext>
                  </a:extLst>
                </p14:cNvPr>
                <p14:cNvContentPartPr/>
                <p14:nvPr/>
              </p14:nvContentPartPr>
              <p14:xfrm>
                <a:off x="10647267" y="2332133"/>
                <a:ext cx="267120" cy="45360"/>
              </p14:xfrm>
            </p:contentPart>
          </mc:Choice>
          <mc:Fallback xmlns="">
            <p:pic>
              <p:nvPicPr>
                <p:cNvPr id="31" name="Ink 30">
                  <a:extLst>
                    <a:ext uri="{FF2B5EF4-FFF2-40B4-BE49-F238E27FC236}">
                      <a16:creationId xmlns:a16="http://schemas.microsoft.com/office/drawing/2014/main" id="{7085B880-BECD-58B3-2BB8-40ED52BD2CC6}"/>
                    </a:ext>
                  </a:extLst>
                </p:cNvPr>
                <p:cNvPicPr/>
                <p:nvPr/>
              </p:nvPicPr>
              <p:blipFill>
                <a:blip r:embed="rId45"/>
                <a:stretch>
                  <a:fillRect/>
                </a:stretch>
              </p:blipFill>
              <p:spPr>
                <a:xfrm>
                  <a:off x="10638627" y="2323133"/>
                  <a:ext cx="2847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Ink 31">
                  <a:extLst>
                    <a:ext uri="{FF2B5EF4-FFF2-40B4-BE49-F238E27FC236}">
                      <a16:creationId xmlns:a16="http://schemas.microsoft.com/office/drawing/2014/main" id="{C1CD4731-3C83-8113-586C-C9686F01C2FC}"/>
                    </a:ext>
                  </a:extLst>
                </p14:cNvPr>
                <p14:cNvContentPartPr/>
                <p14:nvPr/>
              </p14:nvContentPartPr>
              <p14:xfrm>
                <a:off x="10779387" y="2359493"/>
                <a:ext cx="33120" cy="200880"/>
              </p14:xfrm>
            </p:contentPart>
          </mc:Choice>
          <mc:Fallback xmlns="">
            <p:pic>
              <p:nvPicPr>
                <p:cNvPr id="32" name="Ink 31">
                  <a:extLst>
                    <a:ext uri="{FF2B5EF4-FFF2-40B4-BE49-F238E27FC236}">
                      <a16:creationId xmlns:a16="http://schemas.microsoft.com/office/drawing/2014/main" id="{C1CD4731-3C83-8113-586C-C9686F01C2FC}"/>
                    </a:ext>
                  </a:extLst>
                </p:cNvPr>
                <p:cNvPicPr/>
                <p:nvPr/>
              </p:nvPicPr>
              <p:blipFill>
                <a:blip r:embed="rId47"/>
                <a:stretch>
                  <a:fillRect/>
                </a:stretch>
              </p:blipFill>
              <p:spPr>
                <a:xfrm>
                  <a:off x="10770747" y="2350853"/>
                  <a:ext cx="5076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 name="Ink 32">
                  <a:extLst>
                    <a:ext uri="{FF2B5EF4-FFF2-40B4-BE49-F238E27FC236}">
                      <a16:creationId xmlns:a16="http://schemas.microsoft.com/office/drawing/2014/main" id="{00A7F6BA-51C4-FC29-FC75-39345D6221A2}"/>
                    </a:ext>
                  </a:extLst>
                </p14:cNvPr>
                <p14:cNvContentPartPr/>
                <p14:nvPr/>
              </p14:nvContentPartPr>
              <p14:xfrm>
                <a:off x="10882347" y="2548133"/>
                <a:ext cx="128160" cy="142920"/>
              </p14:xfrm>
            </p:contentPart>
          </mc:Choice>
          <mc:Fallback xmlns="">
            <p:pic>
              <p:nvPicPr>
                <p:cNvPr id="33" name="Ink 32">
                  <a:extLst>
                    <a:ext uri="{FF2B5EF4-FFF2-40B4-BE49-F238E27FC236}">
                      <a16:creationId xmlns:a16="http://schemas.microsoft.com/office/drawing/2014/main" id="{00A7F6BA-51C4-FC29-FC75-39345D6221A2}"/>
                    </a:ext>
                  </a:extLst>
                </p:cNvPr>
                <p:cNvPicPr/>
                <p:nvPr/>
              </p:nvPicPr>
              <p:blipFill>
                <a:blip r:embed="rId49"/>
                <a:stretch>
                  <a:fillRect/>
                </a:stretch>
              </p:blipFill>
              <p:spPr>
                <a:xfrm>
                  <a:off x="10873347" y="2539493"/>
                  <a:ext cx="1458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Ink 33">
                  <a:extLst>
                    <a:ext uri="{FF2B5EF4-FFF2-40B4-BE49-F238E27FC236}">
                      <a16:creationId xmlns:a16="http://schemas.microsoft.com/office/drawing/2014/main" id="{0A5B2CAE-B1DA-B5A3-029B-C0CBAFB1FF70}"/>
                    </a:ext>
                  </a:extLst>
                </p14:cNvPr>
                <p14:cNvContentPartPr/>
                <p14:nvPr/>
              </p14:nvContentPartPr>
              <p14:xfrm>
                <a:off x="11078907" y="2479373"/>
                <a:ext cx="153720" cy="5400"/>
              </p14:xfrm>
            </p:contentPart>
          </mc:Choice>
          <mc:Fallback xmlns="">
            <p:pic>
              <p:nvPicPr>
                <p:cNvPr id="34" name="Ink 33">
                  <a:extLst>
                    <a:ext uri="{FF2B5EF4-FFF2-40B4-BE49-F238E27FC236}">
                      <a16:creationId xmlns:a16="http://schemas.microsoft.com/office/drawing/2014/main" id="{0A5B2CAE-B1DA-B5A3-029B-C0CBAFB1FF70}"/>
                    </a:ext>
                  </a:extLst>
                </p:cNvPr>
                <p:cNvPicPr/>
                <p:nvPr/>
              </p:nvPicPr>
              <p:blipFill>
                <a:blip r:embed="rId51"/>
                <a:stretch>
                  <a:fillRect/>
                </a:stretch>
              </p:blipFill>
              <p:spPr>
                <a:xfrm>
                  <a:off x="11070267" y="2470733"/>
                  <a:ext cx="1713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Ink 34">
                  <a:extLst>
                    <a:ext uri="{FF2B5EF4-FFF2-40B4-BE49-F238E27FC236}">
                      <a16:creationId xmlns:a16="http://schemas.microsoft.com/office/drawing/2014/main" id="{30322607-7B31-F408-7A08-0E64221917DB}"/>
                    </a:ext>
                  </a:extLst>
                </p14:cNvPr>
                <p14:cNvContentPartPr/>
                <p14:nvPr/>
              </p14:nvContentPartPr>
              <p14:xfrm>
                <a:off x="11315787" y="2347973"/>
                <a:ext cx="324000" cy="56160"/>
              </p14:xfrm>
            </p:contentPart>
          </mc:Choice>
          <mc:Fallback xmlns="">
            <p:pic>
              <p:nvPicPr>
                <p:cNvPr id="35" name="Ink 34">
                  <a:extLst>
                    <a:ext uri="{FF2B5EF4-FFF2-40B4-BE49-F238E27FC236}">
                      <a16:creationId xmlns:a16="http://schemas.microsoft.com/office/drawing/2014/main" id="{30322607-7B31-F408-7A08-0E64221917DB}"/>
                    </a:ext>
                  </a:extLst>
                </p:cNvPr>
                <p:cNvPicPr/>
                <p:nvPr/>
              </p:nvPicPr>
              <p:blipFill>
                <a:blip r:embed="rId53"/>
                <a:stretch>
                  <a:fillRect/>
                </a:stretch>
              </p:blipFill>
              <p:spPr>
                <a:xfrm>
                  <a:off x="11306787" y="2339333"/>
                  <a:ext cx="3416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Ink 35">
                  <a:extLst>
                    <a:ext uri="{FF2B5EF4-FFF2-40B4-BE49-F238E27FC236}">
                      <a16:creationId xmlns:a16="http://schemas.microsoft.com/office/drawing/2014/main" id="{36D92D08-DBD7-8CA7-A00D-C3ED58FA4DF4}"/>
                    </a:ext>
                  </a:extLst>
                </p14:cNvPr>
                <p14:cNvContentPartPr/>
                <p14:nvPr/>
              </p14:nvContentPartPr>
              <p14:xfrm>
                <a:off x="11537907" y="2349773"/>
                <a:ext cx="17280" cy="235800"/>
              </p14:xfrm>
            </p:contentPart>
          </mc:Choice>
          <mc:Fallback xmlns="">
            <p:pic>
              <p:nvPicPr>
                <p:cNvPr id="36" name="Ink 35">
                  <a:extLst>
                    <a:ext uri="{FF2B5EF4-FFF2-40B4-BE49-F238E27FC236}">
                      <a16:creationId xmlns:a16="http://schemas.microsoft.com/office/drawing/2014/main" id="{36D92D08-DBD7-8CA7-A00D-C3ED58FA4DF4}"/>
                    </a:ext>
                  </a:extLst>
                </p:cNvPr>
                <p:cNvPicPr/>
                <p:nvPr/>
              </p:nvPicPr>
              <p:blipFill>
                <a:blip r:embed="rId55"/>
                <a:stretch>
                  <a:fillRect/>
                </a:stretch>
              </p:blipFill>
              <p:spPr>
                <a:xfrm>
                  <a:off x="11529267" y="2341133"/>
                  <a:ext cx="3492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Ink 36">
                  <a:extLst>
                    <a:ext uri="{FF2B5EF4-FFF2-40B4-BE49-F238E27FC236}">
                      <a16:creationId xmlns:a16="http://schemas.microsoft.com/office/drawing/2014/main" id="{FC66BAC9-6C09-CB95-0E97-855A14C5EFDC}"/>
                    </a:ext>
                  </a:extLst>
                </p14:cNvPr>
                <p14:cNvContentPartPr/>
                <p14:nvPr/>
              </p14:nvContentPartPr>
              <p14:xfrm>
                <a:off x="11673987" y="2506373"/>
                <a:ext cx="32760" cy="169200"/>
              </p14:xfrm>
            </p:contentPart>
          </mc:Choice>
          <mc:Fallback xmlns="">
            <p:pic>
              <p:nvPicPr>
                <p:cNvPr id="37" name="Ink 36">
                  <a:extLst>
                    <a:ext uri="{FF2B5EF4-FFF2-40B4-BE49-F238E27FC236}">
                      <a16:creationId xmlns:a16="http://schemas.microsoft.com/office/drawing/2014/main" id="{FC66BAC9-6C09-CB95-0E97-855A14C5EFDC}"/>
                    </a:ext>
                  </a:extLst>
                </p:cNvPr>
                <p:cNvPicPr/>
                <p:nvPr/>
              </p:nvPicPr>
              <p:blipFill>
                <a:blip r:embed="rId57"/>
                <a:stretch>
                  <a:fillRect/>
                </a:stretch>
              </p:blipFill>
              <p:spPr>
                <a:xfrm>
                  <a:off x="11664987" y="2497733"/>
                  <a:ext cx="50400" cy="186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8">
            <p14:nvContentPartPr>
              <p14:cNvPr id="38" name="Ink 37">
                <a:extLst>
                  <a:ext uri="{FF2B5EF4-FFF2-40B4-BE49-F238E27FC236}">
                    <a16:creationId xmlns:a16="http://schemas.microsoft.com/office/drawing/2014/main" id="{855E7051-A2FE-06A1-725F-F641F4B1C55C}"/>
                  </a:ext>
                </a:extLst>
              </p14:cNvPr>
              <p14:cNvContentPartPr/>
              <p14:nvPr/>
            </p14:nvContentPartPr>
            <p14:xfrm>
              <a:off x="10763547" y="2860253"/>
              <a:ext cx="1012320" cy="66600"/>
            </p14:xfrm>
          </p:contentPart>
        </mc:Choice>
        <mc:Fallback xmlns="">
          <p:pic>
            <p:nvPicPr>
              <p:cNvPr id="38" name="Ink 37">
                <a:extLst>
                  <a:ext uri="{FF2B5EF4-FFF2-40B4-BE49-F238E27FC236}">
                    <a16:creationId xmlns:a16="http://schemas.microsoft.com/office/drawing/2014/main" id="{855E7051-A2FE-06A1-725F-F641F4B1C55C}"/>
                  </a:ext>
                </a:extLst>
              </p:cNvPr>
              <p:cNvPicPr/>
              <p:nvPr/>
            </p:nvPicPr>
            <p:blipFill>
              <a:blip r:embed="rId59"/>
              <a:stretch>
                <a:fillRect/>
              </a:stretch>
            </p:blipFill>
            <p:spPr>
              <a:xfrm>
                <a:off x="10754907" y="2851253"/>
                <a:ext cx="1029960" cy="84240"/>
              </a:xfrm>
              <a:prstGeom prst="rect">
                <a:avLst/>
              </a:prstGeom>
            </p:spPr>
          </p:pic>
        </mc:Fallback>
      </mc:AlternateContent>
      <p:grpSp>
        <p:nvGrpSpPr>
          <p:cNvPr id="46" name="Group 45">
            <a:extLst>
              <a:ext uri="{FF2B5EF4-FFF2-40B4-BE49-F238E27FC236}">
                <a16:creationId xmlns:a16="http://schemas.microsoft.com/office/drawing/2014/main" id="{CE87D842-EEA5-D806-9FA6-F6CC6F42ED79}"/>
              </a:ext>
            </a:extLst>
          </p:cNvPr>
          <p:cNvGrpSpPr/>
          <p:nvPr/>
        </p:nvGrpSpPr>
        <p:grpSpPr>
          <a:xfrm>
            <a:off x="10927707" y="3016133"/>
            <a:ext cx="421920" cy="435960"/>
            <a:chOff x="10927707" y="3016133"/>
            <a:chExt cx="421920" cy="435960"/>
          </a:xfrm>
        </p:grpSpPr>
        <mc:AlternateContent xmlns:mc="http://schemas.openxmlformats.org/markup-compatibility/2006" xmlns:p14="http://schemas.microsoft.com/office/powerpoint/2010/main">
          <mc:Choice Requires="p14">
            <p:contentPart p14:bwMode="auto" r:id="rId60">
              <p14:nvContentPartPr>
                <p14:cNvPr id="39" name="Ink 38">
                  <a:extLst>
                    <a:ext uri="{FF2B5EF4-FFF2-40B4-BE49-F238E27FC236}">
                      <a16:creationId xmlns:a16="http://schemas.microsoft.com/office/drawing/2014/main" id="{15E1EBC0-B7FA-2FA9-4DC2-9C7254534A4F}"/>
                    </a:ext>
                  </a:extLst>
                </p14:cNvPr>
                <p14:cNvContentPartPr/>
                <p14:nvPr/>
              </p14:nvContentPartPr>
              <p14:xfrm>
                <a:off x="10927707" y="3016133"/>
                <a:ext cx="283320" cy="66960"/>
              </p14:xfrm>
            </p:contentPart>
          </mc:Choice>
          <mc:Fallback xmlns="">
            <p:pic>
              <p:nvPicPr>
                <p:cNvPr id="39" name="Ink 38">
                  <a:extLst>
                    <a:ext uri="{FF2B5EF4-FFF2-40B4-BE49-F238E27FC236}">
                      <a16:creationId xmlns:a16="http://schemas.microsoft.com/office/drawing/2014/main" id="{15E1EBC0-B7FA-2FA9-4DC2-9C7254534A4F}"/>
                    </a:ext>
                  </a:extLst>
                </p:cNvPr>
                <p:cNvPicPr/>
                <p:nvPr/>
              </p:nvPicPr>
              <p:blipFill>
                <a:blip r:embed="rId61"/>
                <a:stretch>
                  <a:fillRect/>
                </a:stretch>
              </p:blipFill>
              <p:spPr>
                <a:xfrm>
                  <a:off x="10918707" y="3007493"/>
                  <a:ext cx="3009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Ink 39">
                  <a:extLst>
                    <a:ext uri="{FF2B5EF4-FFF2-40B4-BE49-F238E27FC236}">
                      <a16:creationId xmlns:a16="http://schemas.microsoft.com/office/drawing/2014/main" id="{E85FA958-F252-79A4-BFC2-50E3FC7D5E88}"/>
                    </a:ext>
                  </a:extLst>
                </p14:cNvPr>
                <p14:cNvContentPartPr/>
                <p14:nvPr/>
              </p14:nvContentPartPr>
              <p14:xfrm>
                <a:off x="11037507" y="3066893"/>
                <a:ext cx="37440" cy="259560"/>
              </p14:xfrm>
            </p:contentPart>
          </mc:Choice>
          <mc:Fallback xmlns="">
            <p:pic>
              <p:nvPicPr>
                <p:cNvPr id="40" name="Ink 39">
                  <a:extLst>
                    <a:ext uri="{FF2B5EF4-FFF2-40B4-BE49-F238E27FC236}">
                      <a16:creationId xmlns:a16="http://schemas.microsoft.com/office/drawing/2014/main" id="{E85FA958-F252-79A4-BFC2-50E3FC7D5E88}"/>
                    </a:ext>
                  </a:extLst>
                </p:cNvPr>
                <p:cNvPicPr/>
                <p:nvPr/>
              </p:nvPicPr>
              <p:blipFill>
                <a:blip r:embed="rId63"/>
                <a:stretch>
                  <a:fillRect/>
                </a:stretch>
              </p:blipFill>
              <p:spPr>
                <a:xfrm>
                  <a:off x="11028507" y="3058253"/>
                  <a:ext cx="5508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Ink 40">
                  <a:extLst>
                    <a:ext uri="{FF2B5EF4-FFF2-40B4-BE49-F238E27FC236}">
                      <a16:creationId xmlns:a16="http://schemas.microsoft.com/office/drawing/2014/main" id="{D11756EB-29AB-A845-E52C-F19E1604F791}"/>
                    </a:ext>
                  </a:extLst>
                </p14:cNvPr>
                <p14:cNvContentPartPr/>
                <p14:nvPr/>
              </p14:nvContentPartPr>
              <p14:xfrm>
                <a:off x="11144787" y="3301613"/>
                <a:ext cx="157320" cy="130320"/>
              </p14:xfrm>
            </p:contentPart>
          </mc:Choice>
          <mc:Fallback xmlns="">
            <p:pic>
              <p:nvPicPr>
                <p:cNvPr id="41" name="Ink 40">
                  <a:extLst>
                    <a:ext uri="{FF2B5EF4-FFF2-40B4-BE49-F238E27FC236}">
                      <a16:creationId xmlns:a16="http://schemas.microsoft.com/office/drawing/2014/main" id="{D11756EB-29AB-A845-E52C-F19E1604F791}"/>
                    </a:ext>
                  </a:extLst>
                </p:cNvPr>
                <p:cNvPicPr/>
                <p:nvPr/>
              </p:nvPicPr>
              <p:blipFill>
                <a:blip r:embed="rId65"/>
                <a:stretch>
                  <a:fillRect/>
                </a:stretch>
              </p:blipFill>
              <p:spPr>
                <a:xfrm>
                  <a:off x="11135787" y="3292973"/>
                  <a:ext cx="1749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4" name="Ink 43">
                  <a:extLst>
                    <a:ext uri="{FF2B5EF4-FFF2-40B4-BE49-F238E27FC236}">
                      <a16:creationId xmlns:a16="http://schemas.microsoft.com/office/drawing/2014/main" id="{DD2748C0-8516-1019-609B-614B4AC4D3B7}"/>
                    </a:ext>
                  </a:extLst>
                </p14:cNvPr>
                <p14:cNvContentPartPr/>
                <p14:nvPr/>
              </p14:nvContentPartPr>
              <p14:xfrm>
                <a:off x="11138307" y="3312773"/>
                <a:ext cx="211320" cy="136440"/>
              </p14:xfrm>
            </p:contentPart>
          </mc:Choice>
          <mc:Fallback xmlns="">
            <p:pic>
              <p:nvPicPr>
                <p:cNvPr id="44" name="Ink 43">
                  <a:extLst>
                    <a:ext uri="{FF2B5EF4-FFF2-40B4-BE49-F238E27FC236}">
                      <a16:creationId xmlns:a16="http://schemas.microsoft.com/office/drawing/2014/main" id="{DD2748C0-8516-1019-609B-614B4AC4D3B7}"/>
                    </a:ext>
                  </a:extLst>
                </p:cNvPr>
                <p:cNvPicPr/>
                <p:nvPr/>
              </p:nvPicPr>
              <p:blipFill>
                <a:blip r:embed="rId67"/>
                <a:stretch>
                  <a:fillRect/>
                </a:stretch>
              </p:blipFill>
              <p:spPr>
                <a:xfrm>
                  <a:off x="11129307" y="3303773"/>
                  <a:ext cx="2289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5" name="Ink 44">
                  <a:extLst>
                    <a:ext uri="{FF2B5EF4-FFF2-40B4-BE49-F238E27FC236}">
                      <a16:creationId xmlns:a16="http://schemas.microsoft.com/office/drawing/2014/main" id="{516DE595-CF4B-D05B-AB5B-6655E1FDA93C}"/>
                    </a:ext>
                  </a:extLst>
                </p14:cNvPr>
                <p14:cNvContentPartPr/>
                <p14:nvPr/>
              </p14:nvContentPartPr>
              <p14:xfrm>
                <a:off x="11128227" y="3312053"/>
                <a:ext cx="157320" cy="140040"/>
              </p14:xfrm>
            </p:contentPart>
          </mc:Choice>
          <mc:Fallback xmlns="">
            <p:pic>
              <p:nvPicPr>
                <p:cNvPr id="45" name="Ink 44">
                  <a:extLst>
                    <a:ext uri="{FF2B5EF4-FFF2-40B4-BE49-F238E27FC236}">
                      <a16:creationId xmlns:a16="http://schemas.microsoft.com/office/drawing/2014/main" id="{516DE595-CF4B-D05B-AB5B-6655E1FDA93C}"/>
                    </a:ext>
                  </a:extLst>
                </p:cNvPr>
                <p:cNvPicPr/>
                <p:nvPr/>
              </p:nvPicPr>
              <p:blipFill>
                <a:blip r:embed="rId69"/>
                <a:stretch>
                  <a:fillRect/>
                </a:stretch>
              </p:blipFill>
              <p:spPr>
                <a:xfrm>
                  <a:off x="11119227" y="3303413"/>
                  <a:ext cx="174960" cy="157680"/>
                </a:xfrm>
                <a:prstGeom prst="rect">
                  <a:avLst/>
                </a:prstGeom>
              </p:spPr>
            </p:pic>
          </mc:Fallback>
        </mc:AlternateContent>
      </p:grpSp>
      <p:grpSp>
        <p:nvGrpSpPr>
          <p:cNvPr id="50" name="Group 49">
            <a:extLst>
              <a:ext uri="{FF2B5EF4-FFF2-40B4-BE49-F238E27FC236}">
                <a16:creationId xmlns:a16="http://schemas.microsoft.com/office/drawing/2014/main" id="{F818A31D-6873-ED72-57ED-E66340DC9C0F}"/>
              </a:ext>
            </a:extLst>
          </p:cNvPr>
          <p:cNvGrpSpPr/>
          <p:nvPr/>
        </p:nvGrpSpPr>
        <p:grpSpPr>
          <a:xfrm>
            <a:off x="9303747" y="3851333"/>
            <a:ext cx="903960" cy="389520"/>
            <a:chOff x="9303747" y="3851333"/>
            <a:chExt cx="903960" cy="389520"/>
          </a:xfrm>
        </p:grpSpPr>
        <mc:AlternateContent xmlns:mc="http://schemas.openxmlformats.org/markup-compatibility/2006" xmlns:p14="http://schemas.microsoft.com/office/powerpoint/2010/main">
          <mc:Choice Requires="p14">
            <p:contentPart p14:bwMode="auto" r:id="rId70">
              <p14:nvContentPartPr>
                <p14:cNvPr id="47" name="Ink 46">
                  <a:extLst>
                    <a:ext uri="{FF2B5EF4-FFF2-40B4-BE49-F238E27FC236}">
                      <a16:creationId xmlns:a16="http://schemas.microsoft.com/office/drawing/2014/main" id="{2CD29A38-E5E1-0DA8-2B37-C1B0DF8453B8}"/>
                    </a:ext>
                  </a:extLst>
                </p14:cNvPr>
                <p14:cNvContentPartPr/>
                <p14:nvPr/>
              </p14:nvContentPartPr>
              <p14:xfrm>
                <a:off x="9303747" y="3851333"/>
                <a:ext cx="329040" cy="389520"/>
              </p14:xfrm>
            </p:contentPart>
          </mc:Choice>
          <mc:Fallback xmlns="">
            <p:pic>
              <p:nvPicPr>
                <p:cNvPr id="47" name="Ink 46">
                  <a:extLst>
                    <a:ext uri="{FF2B5EF4-FFF2-40B4-BE49-F238E27FC236}">
                      <a16:creationId xmlns:a16="http://schemas.microsoft.com/office/drawing/2014/main" id="{2CD29A38-E5E1-0DA8-2B37-C1B0DF8453B8}"/>
                    </a:ext>
                  </a:extLst>
                </p:cNvPr>
                <p:cNvPicPr/>
                <p:nvPr/>
              </p:nvPicPr>
              <p:blipFill>
                <a:blip r:embed="rId71"/>
                <a:stretch>
                  <a:fillRect/>
                </a:stretch>
              </p:blipFill>
              <p:spPr>
                <a:xfrm>
                  <a:off x="9294747" y="3842693"/>
                  <a:ext cx="346680" cy="4071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8" name="Ink 47">
                  <a:extLst>
                    <a:ext uri="{FF2B5EF4-FFF2-40B4-BE49-F238E27FC236}">
                      <a16:creationId xmlns:a16="http://schemas.microsoft.com/office/drawing/2014/main" id="{7D4A0A6D-CD4A-17AD-B59C-193B716A5A20}"/>
                    </a:ext>
                  </a:extLst>
                </p14:cNvPr>
                <p14:cNvContentPartPr/>
                <p14:nvPr/>
              </p14:nvContentPartPr>
              <p14:xfrm>
                <a:off x="9839787" y="3858893"/>
                <a:ext cx="367920" cy="274680"/>
              </p14:xfrm>
            </p:contentPart>
          </mc:Choice>
          <mc:Fallback xmlns="">
            <p:pic>
              <p:nvPicPr>
                <p:cNvPr id="48" name="Ink 47">
                  <a:extLst>
                    <a:ext uri="{FF2B5EF4-FFF2-40B4-BE49-F238E27FC236}">
                      <a16:creationId xmlns:a16="http://schemas.microsoft.com/office/drawing/2014/main" id="{7D4A0A6D-CD4A-17AD-B59C-193B716A5A20}"/>
                    </a:ext>
                  </a:extLst>
                </p:cNvPr>
                <p:cNvPicPr/>
                <p:nvPr/>
              </p:nvPicPr>
              <p:blipFill>
                <a:blip r:embed="rId73"/>
                <a:stretch>
                  <a:fillRect/>
                </a:stretch>
              </p:blipFill>
              <p:spPr>
                <a:xfrm>
                  <a:off x="9831147" y="3850253"/>
                  <a:ext cx="385560" cy="292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
            <p14:nvContentPartPr>
              <p14:cNvPr id="49" name="Ink 48">
                <a:extLst>
                  <a:ext uri="{FF2B5EF4-FFF2-40B4-BE49-F238E27FC236}">
                    <a16:creationId xmlns:a16="http://schemas.microsoft.com/office/drawing/2014/main" id="{97932327-BAC1-D4AD-AE00-4D1500DB896E}"/>
                  </a:ext>
                </a:extLst>
              </p14:cNvPr>
              <p14:cNvContentPartPr/>
              <p14:nvPr/>
            </p14:nvContentPartPr>
            <p14:xfrm>
              <a:off x="10491027" y="3783653"/>
              <a:ext cx="156600" cy="387360"/>
            </p14:xfrm>
          </p:contentPart>
        </mc:Choice>
        <mc:Fallback xmlns="">
          <p:pic>
            <p:nvPicPr>
              <p:cNvPr id="49" name="Ink 48">
                <a:extLst>
                  <a:ext uri="{FF2B5EF4-FFF2-40B4-BE49-F238E27FC236}">
                    <a16:creationId xmlns:a16="http://schemas.microsoft.com/office/drawing/2014/main" id="{97932327-BAC1-D4AD-AE00-4D1500DB896E}"/>
                  </a:ext>
                </a:extLst>
              </p:cNvPr>
              <p:cNvPicPr/>
              <p:nvPr/>
            </p:nvPicPr>
            <p:blipFill>
              <a:blip r:embed="rId75"/>
              <a:stretch>
                <a:fillRect/>
              </a:stretch>
            </p:blipFill>
            <p:spPr>
              <a:xfrm>
                <a:off x="10482027" y="3775013"/>
                <a:ext cx="174240" cy="405000"/>
              </a:xfrm>
              <a:prstGeom prst="rect">
                <a:avLst/>
              </a:prstGeom>
            </p:spPr>
          </p:pic>
        </mc:Fallback>
      </mc:AlternateContent>
    </p:spTree>
    <p:extLst>
      <p:ext uri="{BB962C8B-B14F-4D97-AF65-F5344CB8AC3E}">
        <p14:creationId xmlns:p14="http://schemas.microsoft.com/office/powerpoint/2010/main" val="900817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F8156EB-D9B5-8627-D38D-37B0A5F048D3}"/>
                  </a:ext>
                </a:extLst>
              </p:cNvPr>
              <p:cNvSpPr>
                <a:spLocks noGrp="1"/>
              </p:cNvSpPr>
              <p:nvPr>
                <p:ph type="title"/>
              </p:nvPr>
            </p:nvSpPr>
            <p:spPr>
              <a:xfrm>
                <a:off x="838200" y="0"/>
                <a:ext cx="10515600" cy="384888"/>
              </a:xfrm>
            </p:spPr>
            <p:txBody>
              <a:bodyPr>
                <a:normAutofit fontScale="90000"/>
              </a:bodyPr>
              <a:lstStyle/>
              <a:p>
                <a:r>
                  <a:rPr lang="en-IN" sz="2400" b="1" dirty="0"/>
                  <a:t>Efficiency of Carnot Heat Engine, </a:t>
                </a:r>
                <a14:m>
                  <m:oMath xmlns:m="http://schemas.openxmlformats.org/officeDocument/2006/math">
                    <m:r>
                      <a:rPr lang="en-IN" sz="2400" b="0" i="1" smtClean="0">
                        <a:latin typeface="Cambria Math" panose="02040503050406030204" pitchFamily="18" charset="0"/>
                      </a:rPr>
                      <m:t>𝜂</m:t>
                    </m:r>
                  </m:oMath>
                </a14:m>
                <a:endParaRPr lang="en-IN" sz="2400" b="1" dirty="0"/>
              </a:p>
            </p:txBody>
          </p:sp>
        </mc:Choice>
        <mc:Fallback xmlns="">
          <p:sp>
            <p:nvSpPr>
              <p:cNvPr id="2" name="Title 1">
                <a:extLst>
                  <a:ext uri="{FF2B5EF4-FFF2-40B4-BE49-F238E27FC236}">
                    <a16:creationId xmlns:a16="http://schemas.microsoft.com/office/drawing/2014/main" id="{DF8156EB-D9B5-8627-D38D-37B0A5F048D3}"/>
                  </a:ext>
                </a:extLst>
              </p:cNvPr>
              <p:cNvSpPr>
                <a:spLocks noGrp="1" noRot="1" noChangeAspect="1" noMove="1" noResize="1" noEditPoints="1" noAdjustHandles="1" noChangeArrowheads="1" noChangeShapeType="1" noTextEdit="1"/>
              </p:cNvSpPr>
              <p:nvPr>
                <p:ph type="title"/>
              </p:nvPr>
            </p:nvSpPr>
            <p:spPr>
              <a:xfrm>
                <a:off x="838200" y="0"/>
                <a:ext cx="10515600" cy="384888"/>
              </a:xfrm>
              <a:blipFill>
                <a:blip r:embed="rId2"/>
                <a:stretch>
                  <a:fillRect l="-754" t="-19048" b="-34921"/>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D2C1A92-DC21-390D-BCDF-659EB65CF0BB}"/>
                  </a:ext>
                </a:extLst>
              </p:cNvPr>
              <p:cNvSpPr>
                <a:spLocks noGrp="1"/>
              </p:cNvSpPr>
              <p:nvPr>
                <p:ph idx="1"/>
              </p:nvPr>
            </p:nvSpPr>
            <p:spPr>
              <a:xfrm>
                <a:off x="102740" y="595901"/>
                <a:ext cx="11887200" cy="6262099"/>
              </a:xfrm>
            </p:spPr>
            <p:txBody>
              <a:bodyPr>
                <a:normAutofit fontScale="77500" lnSpcReduction="20000"/>
              </a:bodyPr>
              <a:lstStyle/>
              <a:p>
                <a14:m>
                  <m:oMath xmlns:m="http://schemas.openxmlformats.org/officeDocument/2006/math">
                    <m:r>
                      <m:rPr>
                        <m:nor/>
                      </m:rPr>
                      <a:rPr lang="en-IN" b="1" i="0" dirty="0" smtClean="0">
                        <a:latin typeface="Cambria Math" panose="02040503050406030204" pitchFamily="18" charset="0"/>
                      </a:rPr>
                      <m:t>The</m:t>
                    </m:r>
                    <m:r>
                      <m:rPr>
                        <m:nor/>
                      </m:rPr>
                      <a:rPr lang="en-IN" b="1" i="0" dirty="0" smtClean="0">
                        <a:latin typeface="Cambria Math" panose="02040503050406030204" pitchFamily="18" charset="0"/>
                      </a:rPr>
                      <m:t> </m:t>
                    </m:r>
                    <m:r>
                      <m:rPr>
                        <m:nor/>
                      </m:rPr>
                      <a:rPr lang="en-IN" b="1" i="0" dirty="0" smtClean="0">
                        <a:latin typeface="Cambria Math" panose="02040503050406030204" pitchFamily="18" charset="0"/>
                      </a:rPr>
                      <m:t>net</m:t>
                    </m:r>
                    <m:r>
                      <m:rPr>
                        <m:nor/>
                      </m:rPr>
                      <a:rPr lang="en-IN" b="1" dirty="0" smtClean="0">
                        <a:latin typeface="Cambria Math" panose="02040503050406030204" pitchFamily="18" charset="0"/>
                      </a:rPr>
                      <m:t> </m:t>
                    </m:r>
                    <m:r>
                      <m:rPr>
                        <m:nor/>
                      </m:rPr>
                      <a:rPr lang="en-IN" b="1" dirty="0" smtClean="0">
                        <a:latin typeface="Cambria Math" panose="02040503050406030204" pitchFamily="18" charset="0"/>
                      </a:rPr>
                      <m:t>heat</m:t>
                    </m:r>
                    <m:r>
                      <m:rPr>
                        <m:nor/>
                      </m:rPr>
                      <a:rPr lang="en-IN" b="1" dirty="0" smtClean="0">
                        <a:latin typeface="Cambria Math" panose="02040503050406030204" pitchFamily="18" charset="0"/>
                      </a:rPr>
                      <m:t> </m:t>
                    </m:r>
                    <m:r>
                      <m:rPr>
                        <m:nor/>
                      </m:rPr>
                      <a:rPr lang="en-IN" b="1" dirty="0" smtClean="0">
                        <a:latin typeface="Cambria Math" panose="02040503050406030204" pitchFamily="18" charset="0"/>
                      </a:rPr>
                      <m:t>absorbed</m:t>
                    </m:r>
                    <m:r>
                      <a:rPr lang="en-IN" b="0" i="0" dirty="0" smtClean="0">
                        <a:latin typeface="Cambria Math" panose="02040503050406030204" pitchFamily="18" charset="0"/>
                      </a:rPr>
                      <m:t>, </m:t>
                    </m:r>
                    <m:r>
                      <m:rPr>
                        <m:sty m:val="p"/>
                      </m:rPr>
                      <a:rPr lang="en-IN" b="0" i="0" smtClean="0">
                        <a:latin typeface="Cambria Math" panose="02040503050406030204" pitchFamily="18" charset="0"/>
                      </a:rPr>
                      <m:t>q</m:t>
                    </m:r>
                    <m:r>
                      <a:rPr lang="en-IN" b="0" i="0" smtClean="0">
                        <a:latin typeface="Cambria Math" panose="02040503050406030204" pitchFamily="18" charset="0"/>
                      </a:rPr>
                      <m:t>=</m:t>
                    </m:r>
                    <m:sSub>
                      <m:sSubPr>
                        <m:ctrlPr>
                          <a:rPr lang="en-IN" i="1">
                            <a:latin typeface="Cambria Math" panose="02040503050406030204" pitchFamily="18" charset="0"/>
                          </a:rPr>
                        </m:ctrlPr>
                      </m:sSubPr>
                      <m:e>
                        <m:r>
                          <a:rPr lang="en-IN" i="1">
                            <a:latin typeface="Cambria Math" panose="02040503050406030204" pitchFamily="18" charset="0"/>
                          </a:rPr>
                          <m:t>𝑞</m:t>
                        </m:r>
                      </m:e>
                      <m:sub>
                        <m:r>
                          <a:rPr lang="en-IN" i="1">
                            <a:latin typeface="Cambria Math" panose="02040503050406030204" pitchFamily="18" charset="0"/>
                          </a:rPr>
                          <m:t>2</m:t>
                        </m:r>
                      </m:sub>
                    </m:sSub>
                    <m:r>
                      <a:rPr lang="en-IN" i="1">
                        <a:latin typeface="Cambria Math" panose="02040503050406030204" pitchFamily="18" charset="0"/>
                      </a:rPr>
                      <m:t>+</m:t>
                    </m:r>
                    <m:sSub>
                      <m:sSubPr>
                        <m:ctrlPr>
                          <a:rPr lang="en-IN" i="1">
                            <a:latin typeface="Cambria Math" panose="02040503050406030204" pitchFamily="18" charset="0"/>
                          </a:rPr>
                        </m:ctrlPr>
                      </m:sSubPr>
                      <m:e>
                        <m:r>
                          <a:rPr lang="en-IN" i="1">
                            <a:latin typeface="Cambria Math" panose="02040503050406030204" pitchFamily="18" charset="0"/>
                          </a:rPr>
                          <m:t>𝑞</m:t>
                        </m:r>
                      </m:e>
                      <m:sub>
                        <m:r>
                          <a:rPr lang="en-IN" i="1">
                            <a:latin typeface="Cambria Math" panose="02040503050406030204" pitchFamily="18" charset="0"/>
                          </a:rPr>
                          <m:t>1</m:t>
                        </m:r>
                      </m:sub>
                    </m:sSub>
                    <m:r>
                      <a:rPr lang="en-IN" b="0" i="1" smtClean="0">
                        <a:latin typeface="Cambria Math" panose="02040503050406030204" pitchFamily="18" charset="0"/>
                      </a:rPr>
                      <m:t>=</m:t>
                    </m:r>
                    <m:d>
                      <m:dPr>
                        <m:begChr m:val="|"/>
                        <m:endChr m:val="|"/>
                        <m:ctrlPr>
                          <a:rPr lang="en-IN" i="1" smtClean="0">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𝑞</m:t>
                            </m:r>
                          </m:e>
                          <m:sub>
                            <m:r>
                              <a:rPr lang="en-IN" i="1">
                                <a:latin typeface="Cambria Math" panose="02040503050406030204" pitchFamily="18" charset="0"/>
                              </a:rPr>
                              <m:t>2</m:t>
                            </m:r>
                          </m:sub>
                        </m:sSub>
                      </m:e>
                    </m:d>
                    <m:r>
                      <a:rPr lang="en-IN" b="0" i="1" smtClean="0">
                        <a:latin typeface="Cambria Math" panose="02040503050406030204" pitchFamily="18" charset="0"/>
                      </a:rPr>
                      <m:t>−</m:t>
                    </m:r>
                    <m:d>
                      <m:dPr>
                        <m:begChr m:val="|"/>
                        <m:endChr m:val="|"/>
                        <m:ctrlPr>
                          <a:rPr lang="en-IN" i="1">
                            <a:latin typeface="Cambria Math" panose="02040503050406030204" pitchFamily="18" charset="0"/>
                          </a:rPr>
                        </m:ctrlPr>
                      </m:dPr>
                      <m:e>
                        <m:sSub>
                          <m:sSubPr>
                            <m:ctrlPr>
                              <a:rPr lang="en-IN" i="1">
                                <a:latin typeface="Cambria Math" panose="02040503050406030204" pitchFamily="18" charset="0"/>
                              </a:rPr>
                            </m:ctrlPr>
                          </m:sSubPr>
                          <m:e>
                            <m:r>
                              <a:rPr lang="en-IN" i="1">
                                <a:latin typeface="Cambria Math" panose="02040503050406030204" pitchFamily="18" charset="0"/>
                              </a:rPr>
                              <m:t>𝑞</m:t>
                            </m:r>
                          </m:e>
                          <m:sub>
                            <m:r>
                              <a:rPr lang="en-IN" i="1">
                                <a:latin typeface="Cambria Math" panose="02040503050406030204" pitchFamily="18" charset="0"/>
                              </a:rPr>
                              <m:t>1</m:t>
                            </m:r>
                          </m:sub>
                        </m:sSub>
                      </m:e>
                    </m:d>
                  </m:oMath>
                </a14:m>
                <a:endParaRPr lang="en-IN" b="0" dirty="0">
                  <a:latin typeface="Cambria Math" panose="02040503050406030204" pitchFamily="18" charset="0"/>
                </a:endParaRPr>
              </a:p>
              <a:p>
                <a:pPr marL="0" indent="0">
                  <a:buNone/>
                </a:pPr>
                <a:r>
                  <a:rPr lang="en-IN" dirty="0">
                    <a:latin typeface="Cambria Math" panose="02040503050406030204" pitchFamily="18" charset="0"/>
                  </a:rPr>
                  <a:t>			</a:t>
                </a:r>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𝑛𝑅</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𝑇</m:t>
                        </m:r>
                      </m:e>
                      <m:sub>
                        <m:r>
                          <a:rPr lang="en-IN" b="0" i="1" smtClean="0">
                            <a:latin typeface="Cambria Math" panose="02040503050406030204" pitchFamily="18" charset="0"/>
                          </a:rPr>
                          <m:t>2</m:t>
                        </m:r>
                      </m:sub>
                    </m:sSub>
                    <m:func>
                      <m:funcPr>
                        <m:ctrlPr>
                          <a:rPr lang="en-IN" b="0" i="1" smtClean="0">
                            <a:latin typeface="Cambria Math" panose="02040503050406030204" pitchFamily="18" charset="0"/>
                          </a:rPr>
                        </m:ctrlPr>
                      </m:funcPr>
                      <m:fName>
                        <m:r>
                          <m:rPr>
                            <m:sty m:val="p"/>
                          </m:rPr>
                          <a:rPr lang="en-IN" b="0" i="0" smtClean="0">
                            <a:latin typeface="Cambria Math" panose="02040503050406030204" pitchFamily="18" charset="0"/>
                          </a:rPr>
                          <m:t>ln</m:t>
                        </m:r>
                      </m:fName>
                      <m:e>
                        <m:d>
                          <m:dPr>
                            <m:ctrlPr>
                              <a:rPr lang="en-IN" b="0" i="1" smtClean="0">
                                <a:latin typeface="Cambria Math" panose="02040503050406030204" pitchFamily="18" charset="0"/>
                              </a:rPr>
                            </m:ctrlPr>
                          </m:dPr>
                          <m:e>
                            <m:f>
                              <m:fPr>
                                <m:ctrlPr>
                                  <a:rPr lang="en-IN" i="1">
                                    <a:latin typeface="Cambria Math" panose="02040503050406030204" pitchFamily="18" charset="0"/>
                                  </a:rPr>
                                </m:ctrlPr>
                              </m:fPr>
                              <m:num>
                                <m:sSub>
                                  <m:sSubPr>
                                    <m:ctrlPr>
                                      <a:rPr lang="en-IN" i="1">
                                        <a:latin typeface="Cambria Math" panose="02040503050406030204" pitchFamily="18" charset="0"/>
                                      </a:rPr>
                                    </m:ctrlPr>
                                  </m:sSubPr>
                                  <m:e>
                                    <m:r>
                                      <a:rPr lang="en-IN" b="0" i="1" smtClean="0">
                                        <a:latin typeface="Cambria Math" panose="02040503050406030204" pitchFamily="18" charset="0"/>
                                      </a:rPr>
                                      <m:t>𝑉</m:t>
                                    </m:r>
                                  </m:e>
                                  <m:sub>
                                    <m:r>
                                      <a:rPr lang="en-IN" i="1">
                                        <a:latin typeface="Cambria Math" panose="02040503050406030204" pitchFamily="18" charset="0"/>
                                      </a:rPr>
                                      <m:t>2</m:t>
                                    </m:r>
                                  </m:sub>
                                </m:sSub>
                              </m:num>
                              <m:den>
                                <m:sSub>
                                  <m:sSubPr>
                                    <m:ctrlPr>
                                      <a:rPr lang="en-IN" i="1">
                                        <a:latin typeface="Cambria Math" panose="02040503050406030204" pitchFamily="18" charset="0"/>
                                      </a:rPr>
                                    </m:ctrlPr>
                                  </m:sSubPr>
                                  <m:e>
                                    <m:r>
                                      <a:rPr lang="en-IN" i="1">
                                        <a:latin typeface="Cambria Math" panose="02040503050406030204" pitchFamily="18" charset="0"/>
                                      </a:rPr>
                                      <m:t>𝑉</m:t>
                                    </m:r>
                                  </m:e>
                                  <m:sub>
                                    <m:r>
                                      <a:rPr lang="en-IN" b="0" i="1" smtClean="0">
                                        <a:latin typeface="Cambria Math" panose="02040503050406030204" pitchFamily="18" charset="0"/>
                                      </a:rPr>
                                      <m:t>1</m:t>
                                    </m:r>
                                  </m:sub>
                                </m:sSub>
                              </m:den>
                            </m:f>
                          </m:e>
                        </m:d>
                      </m:e>
                    </m:func>
                  </m:oMath>
                </a14:m>
                <a:r>
                  <a:rPr lang="en-IN" dirty="0">
                    <a:latin typeface="Cambria Math" panose="02040503050406030204" pitchFamily="18" charset="0"/>
                  </a:rPr>
                  <a:t>+</a:t>
                </a:r>
                <a:r>
                  <a:rPr lang="en-IN" dirty="0"/>
                  <a:t> </a:t>
                </a:r>
                <a14:m>
                  <m:oMath xmlns:m="http://schemas.openxmlformats.org/officeDocument/2006/math">
                    <m:r>
                      <a:rPr lang="en-IN" i="1">
                        <a:latin typeface="Cambria Math" panose="02040503050406030204" pitchFamily="18" charset="0"/>
                      </a:rPr>
                      <m:t>𝑛𝑅</m:t>
                    </m:r>
                    <m:sSub>
                      <m:sSubPr>
                        <m:ctrlPr>
                          <a:rPr lang="en-IN" i="1">
                            <a:latin typeface="Cambria Math" panose="02040503050406030204" pitchFamily="18" charset="0"/>
                          </a:rPr>
                        </m:ctrlPr>
                      </m:sSubPr>
                      <m:e>
                        <m:r>
                          <a:rPr lang="en-IN" i="1">
                            <a:latin typeface="Cambria Math" panose="02040503050406030204" pitchFamily="18" charset="0"/>
                          </a:rPr>
                          <m:t>𝑇</m:t>
                        </m:r>
                      </m:e>
                      <m:sub>
                        <m:r>
                          <a:rPr lang="en-IN" b="0" i="1" smtClean="0">
                            <a:latin typeface="Cambria Math" panose="02040503050406030204" pitchFamily="18" charset="0"/>
                          </a:rPr>
                          <m:t>1</m:t>
                        </m:r>
                      </m:sub>
                    </m:sSub>
                    <m:func>
                      <m:funcPr>
                        <m:ctrlPr>
                          <a:rPr lang="en-IN" i="1">
                            <a:latin typeface="Cambria Math" panose="02040503050406030204" pitchFamily="18" charset="0"/>
                          </a:rPr>
                        </m:ctrlPr>
                      </m:funcPr>
                      <m:fName>
                        <m:r>
                          <m:rPr>
                            <m:sty m:val="p"/>
                          </m:rPr>
                          <a:rPr lang="en-IN">
                            <a:latin typeface="Cambria Math" panose="02040503050406030204" pitchFamily="18" charset="0"/>
                          </a:rPr>
                          <m:t>ln</m:t>
                        </m:r>
                      </m:fName>
                      <m:e>
                        <m:d>
                          <m:dPr>
                            <m:ctrlPr>
                              <a:rPr lang="en-IN" i="1">
                                <a:latin typeface="Cambria Math" panose="02040503050406030204" pitchFamily="18" charset="0"/>
                              </a:rPr>
                            </m:ctrlPr>
                          </m:dPr>
                          <m:e>
                            <m:f>
                              <m:fPr>
                                <m:ctrlPr>
                                  <a:rPr lang="en-IN" i="1">
                                    <a:latin typeface="Cambria Math" panose="02040503050406030204" pitchFamily="18" charset="0"/>
                                  </a:rPr>
                                </m:ctrlPr>
                              </m:fPr>
                              <m:num>
                                <m:sSub>
                                  <m:sSubPr>
                                    <m:ctrlPr>
                                      <a:rPr lang="en-IN" i="1">
                                        <a:latin typeface="Cambria Math" panose="02040503050406030204" pitchFamily="18" charset="0"/>
                                      </a:rPr>
                                    </m:ctrlPr>
                                  </m:sSubPr>
                                  <m:e>
                                    <m:r>
                                      <a:rPr lang="en-IN" i="1">
                                        <a:latin typeface="Cambria Math" panose="02040503050406030204" pitchFamily="18" charset="0"/>
                                      </a:rPr>
                                      <m:t>𝑉</m:t>
                                    </m:r>
                                  </m:e>
                                  <m:sub>
                                    <m:r>
                                      <a:rPr lang="en-IN" b="0" i="1" smtClean="0">
                                        <a:latin typeface="Cambria Math" panose="02040503050406030204" pitchFamily="18" charset="0"/>
                                      </a:rPr>
                                      <m:t>4</m:t>
                                    </m:r>
                                  </m:sub>
                                </m:sSub>
                              </m:num>
                              <m:den>
                                <m:sSub>
                                  <m:sSubPr>
                                    <m:ctrlPr>
                                      <a:rPr lang="en-IN" i="1">
                                        <a:latin typeface="Cambria Math" panose="02040503050406030204" pitchFamily="18" charset="0"/>
                                      </a:rPr>
                                    </m:ctrlPr>
                                  </m:sSubPr>
                                  <m:e>
                                    <m:r>
                                      <a:rPr lang="en-IN" i="1">
                                        <a:latin typeface="Cambria Math" panose="02040503050406030204" pitchFamily="18" charset="0"/>
                                      </a:rPr>
                                      <m:t>𝑉</m:t>
                                    </m:r>
                                  </m:e>
                                  <m:sub>
                                    <m:r>
                                      <a:rPr lang="en-IN" b="0" i="1" smtClean="0">
                                        <a:latin typeface="Cambria Math" panose="02040503050406030204" pitchFamily="18" charset="0"/>
                                      </a:rPr>
                                      <m:t>3</m:t>
                                    </m:r>
                                  </m:sub>
                                </m:sSub>
                              </m:den>
                            </m:f>
                          </m:e>
                        </m:d>
                      </m:e>
                    </m:func>
                    <m:r>
                      <a:rPr lang="en-IN" i="1">
                        <a:latin typeface="Cambria Math" panose="02040503050406030204" pitchFamily="18" charset="0"/>
                      </a:rPr>
                      <m:t> </m:t>
                    </m:r>
                  </m:oMath>
                </a14:m>
                <a:endParaRPr lang="en-IN" dirty="0"/>
              </a:p>
              <a:p>
                <a:pPr marL="0" indent="0">
                  <a:buNone/>
                </a:pPr>
                <a:r>
                  <a:rPr lang="en-IN" dirty="0">
                    <a:latin typeface="Cambria Math" panose="02040503050406030204" pitchFamily="18" charset="0"/>
                  </a:rPr>
                  <a:t>		    </a:t>
                </a:r>
                <a:r>
                  <a:rPr lang="en-IN" b="0" dirty="0"/>
                  <a:t> </a:t>
                </a:r>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𝑛𝑅</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𝑇</m:t>
                        </m:r>
                      </m:e>
                      <m:sub>
                        <m:r>
                          <a:rPr lang="en-IN" b="0" i="1" smtClean="0">
                            <a:latin typeface="Cambria Math" panose="02040503050406030204" pitchFamily="18" charset="0"/>
                          </a:rPr>
                          <m:t>2</m:t>
                        </m:r>
                      </m:sub>
                    </m:sSub>
                    <m:func>
                      <m:funcPr>
                        <m:ctrlPr>
                          <a:rPr lang="en-IN" b="0" i="1" smtClean="0">
                            <a:latin typeface="Cambria Math" panose="02040503050406030204" pitchFamily="18" charset="0"/>
                          </a:rPr>
                        </m:ctrlPr>
                      </m:funcPr>
                      <m:fName>
                        <m:r>
                          <m:rPr>
                            <m:sty m:val="p"/>
                          </m:rPr>
                          <a:rPr lang="en-IN" b="0" i="0" smtClean="0">
                            <a:latin typeface="Cambria Math" panose="02040503050406030204" pitchFamily="18" charset="0"/>
                          </a:rPr>
                          <m:t>ln</m:t>
                        </m:r>
                      </m:fName>
                      <m:e>
                        <m:d>
                          <m:dPr>
                            <m:ctrlPr>
                              <a:rPr lang="en-IN" b="0" i="1" smtClean="0">
                                <a:latin typeface="Cambria Math" panose="02040503050406030204" pitchFamily="18" charset="0"/>
                              </a:rPr>
                            </m:ctrlPr>
                          </m:dPr>
                          <m:e>
                            <m:f>
                              <m:fPr>
                                <m:ctrlPr>
                                  <a:rPr lang="en-IN" i="1">
                                    <a:latin typeface="Cambria Math" panose="02040503050406030204" pitchFamily="18" charset="0"/>
                                  </a:rPr>
                                </m:ctrlPr>
                              </m:fPr>
                              <m:num>
                                <m:sSub>
                                  <m:sSubPr>
                                    <m:ctrlPr>
                                      <a:rPr lang="en-IN" i="1">
                                        <a:latin typeface="Cambria Math" panose="02040503050406030204" pitchFamily="18" charset="0"/>
                                      </a:rPr>
                                    </m:ctrlPr>
                                  </m:sSubPr>
                                  <m:e>
                                    <m:r>
                                      <a:rPr lang="en-IN" b="0" i="1" smtClean="0">
                                        <a:latin typeface="Cambria Math" panose="02040503050406030204" pitchFamily="18" charset="0"/>
                                      </a:rPr>
                                      <m:t>𝑉</m:t>
                                    </m:r>
                                  </m:e>
                                  <m:sub>
                                    <m:r>
                                      <a:rPr lang="en-IN" i="1">
                                        <a:latin typeface="Cambria Math" panose="02040503050406030204" pitchFamily="18" charset="0"/>
                                      </a:rPr>
                                      <m:t>2</m:t>
                                    </m:r>
                                  </m:sub>
                                </m:sSub>
                              </m:num>
                              <m:den>
                                <m:sSub>
                                  <m:sSubPr>
                                    <m:ctrlPr>
                                      <a:rPr lang="en-IN" i="1">
                                        <a:latin typeface="Cambria Math" panose="02040503050406030204" pitchFamily="18" charset="0"/>
                                      </a:rPr>
                                    </m:ctrlPr>
                                  </m:sSubPr>
                                  <m:e>
                                    <m:r>
                                      <a:rPr lang="en-IN" i="1">
                                        <a:latin typeface="Cambria Math" panose="02040503050406030204" pitchFamily="18" charset="0"/>
                                      </a:rPr>
                                      <m:t>𝑉</m:t>
                                    </m:r>
                                  </m:e>
                                  <m:sub>
                                    <m:r>
                                      <a:rPr lang="en-IN" b="0" i="1" smtClean="0">
                                        <a:latin typeface="Cambria Math" panose="02040503050406030204" pitchFamily="18" charset="0"/>
                                      </a:rPr>
                                      <m:t>1</m:t>
                                    </m:r>
                                  </m:sub>
                                </m:sSub>
                              </m:den>
                            </m:f>
                          </m:e>
                        </m:d>
                      </m:e>
                    </m:func>
                    <m:r>
                      <a:rPr lang="en-IN" b="0" i="0" smtClean="0">
                        <a:latin typeface="Cambria Math" panose="02040503050406030204" pitchFamily="18" charset="0"/>
                      </a:rPr>
                      <m:t>−</m:t>
                    </m:r>
                    <m:r>
                      <a:rPr lang="en-IN" i="1">
                        <a:latin typeface="Cambria Math" panose="02040503050406030204" pitchFamily="18" charset="0"/>
                      </a:rPr>
                      <m:t>𝑛𝑅</m:t>
                    </m:r>
                    <m:sSub>
                      <m:sSubPr>
                        <m:ctrlPr>
                          <a:rPr lang="en-IN" i="1">
                            <a:latin typeface="Cambria Math" panose="02040503050406030204" pitchFamily="18" charset="0"/>
                          </a:rPr>
                        </m:ctrlPr>
                      </m:sSubPr>
                      <m:e>
                        <m:r>
                          <a:rPr lang="en-IN" i="1">
                            <a:latin typeface="Cambria Math" panose="02040503050406030204" pitchFamily="18" charset="0"/>
                          </a:rPr>
                          <m:t>𝑇</m:t>
                        </m:r>
                      </m:e>
                      <m:sub>
                        <m:r>
                          <a:rPr lang="en-IN" b="0" i="1" smtClean="0">
                            <a:latin typeface="Cambria Math" panose="02040503050406030204" pitchFamily="18" charset="0"/>
                          </a:rPr>
                          <m:t>1</m:t>
                        </m:r>
                      </m:sub>
                    </m:sSub>
                    <m:func>
                      <m:funcPr>
                        <m:ctrlPr>
                          <a:rPr lang="en-IN" i="1">
                            <a:latin typeface="Cambria Math" panose="02040503050406030204" pitchFamily="18" charset="0"/>
                          </a:rPr>
                        </m:ctrlPr>
                      </m:funcPr>
                      <m:fName>
                        <m:r>
                          <m:rPr>
                            <m:sty m:val="p"/>
                          </m:rPr>
                          <a:rPr lang="en-IN">
                            <a:latin typeface="Cambria Math" panose="02040503050406030204" pitchFamily="18" charset="0"/>
                          </a:rPr>
                          <m:t>ln</m:t>
                        </m:r>
                      </m:fName>
                      <m:e>
                        <m:d>
                          <m:dPr>
                            <m:ctrlPr>
                              <a:rPr lang="en-IN" i="1">
                                <a:latin typeface="Cambria Math" panose="02040503050406030204" pitchFamily="18" charset="0"/>
                              </a:rPr>
                            </m:ctrlPr>
                          </m:dPr>
                          <m:e>
                            <m:f>
                              <m:fPr>
                                <m:ctrlPr>
                                  <a:rPr lang="en-IN" i="1">
                                    <a:latin typeface="Cambria Math" panose="02040503050406030204" pitchFamily="18" charset="0"/>
                                  </a:rPr>
                                </m:ctrlPr>
                              </m:fPr>
                              <m:num>
                                <m:sSub>
                                  <m:sSubPr>
                                    <m:ctrlPr>
                                      <a:rPr lang="en-IN" i="1">
                                        <a:latin typeface="Cambria Math" panose="02040503050406030204" pitchFamily="18" charset="0"/>
                                      </a:rPr>
                                    </m:ctrlPr>
                                  </m:sSubPr>
                                  <m:e>
                                    <m:r>
                                      <a:rPr lang="en-IN" i="1">
                                        <a:latin typeface="Cambria Math" panose="02040503050406030204" pitchFamily="18" charset="0"/>
                                      </a:rPr>
                                      <m:t>𝑉</m:t>
                                    </m:r>
                                  </m:e>
                                  <m:sub>
                                    <m:r>
                                      <a:rPr lang="en-IN" b="0" i="1" smtClean="0">
                                        <a:latin typeface="Cambria Math" panose="02040503050406030204" pitchFamily="18" charset="0"/>
                                      </a:rPr>
                                      <m:t>3</m:t>
                                    </m:r>
                                  </m:sub>
                                </m:sSub>
                              </m:num>
                              <m:den>
                                <m:sSub>
                                  <m:sSubPr>
                                    <m:ctrlPr>
                                      <a:rPr lang="en-IN" i="1">
                                        <a:latin typeface="Cambria Math" panose="02040503050406030204" pitchFamily="18" charset="0"/>
                                      </a:rPr>
                                    </m:ctrlPr>
                                  </m:sSubPr>
                                  <m:e>
                                    <m:r>
                                      <a:rPr lang="en-IN" i="1">
                                        <a:latin typeface="Cambria Math" panose="02040503050406030204" pitchFamily="18" charset="0"/>
                                      </a:rPr>
                                      <m:t>𝑉</m:t>
                                    </m:r>
                                  </m:e>
                                  <m:sub>
                                    <m:r>
                                      <a:rPr lang="en-IN" b="0" i="1" smtClean="0">
                                        <a:latin typeface="Cambria Math" panose="02040503050406030204" pitchFamily="18" charset="0"/>
                                      </a:rPr>
                                      <m:t>4</m:t>
                                    </m:r>
                                  </m:sub>
                                </m:sSub>
                              </m:den>
                            </m:f>
                          </m:e>
                        </m:d>
                      </m:e>
                    </m:func>
                    <m:r>
                      <a:rPr lang="en-IN" i="1">
                        <a:latin typeface="Cambria Math" panose="02040503050406030204" pitchFamily="18" charset="0"/>
                      </a:rPr>
                      <m:t> </m:t>
                    </m:r>
                  </m:oMath>
                </a14:m>
                <a:endParaRPr lang="en-IN" dirty="0"/>
              </a:p>
              <a:p>
                <a:pPr marL="0" indent="0">
                  <a:buNone/>
                </a:pPr>
                <a14:m>
                  <m:oMath xmlns:m="http://schemas.openxmlformats.org/officeDocument/2006/math">
                    <m:r>
                      <a:rPr lang="en-IN" i="1">
                        <a:latin typeface="Cambria Math" panose="02040503050406030204" pitchFamily="18" charset="0"/>
                      </a:rPr>
                      <m:t>=</m:t>
                    </m:r>
                    <m:r>
                      <a:rPr lang="en-IN" i="1">
                        <a:latin typeface="Cambria Math" panose="02040503050406030204" pitchFamily="18" charset="0"/>
                      </a:rPr>
                      <m:t>𝑛𝑅</m:t>
                    </m:r>
                    <m:sSub>
                      <m:sSubPr>
                        <m:ctrlPr>
                          <a:rPr lang="en-IN" i="1">
                            <a:latin typeface="Cambria Math" panose="02040503050406030204" pitchFamily="18" charset="0"/>
                          </a:rPr>
                        </m:ctrlPr>
                      </m:sSubPr>
                      <m:e>
                        <m:r>
                          <a:rPr lang="en-IN" i="1">
                            <a:latin typeface="Cambria Math" panose="02040503050406030204" pitchFamily="18" charset="0"/>
                          </a:rPr>
                          <m:t>𝑇</m:t>
                        </m:r>
                      </m:e>
                      <m:sub>
                        <m:r>
                          <a:rPr lang="en-IN" i="1">
                            <a:latin typeface="Cambria Math" panose="02040503050406030204" pitchFamily="18" charset="0"/>
                          </a:rPr>
                          <m:t>2</m:t>
                        </m:r>
                      </m:sub>
                    </m:sSub>
                    <m:func>
                      <m:funcPr>
                        <m:ctrlPr>
                          <a:rPr lang="en-IN" i="1">
                            <a:latin typeface="Cambria Math" panose="02040503050406030204" pitchFamily="18" charset="0"/>
                          </a:rPr>
                        </m:ctrlPr>
                      </m:funcPr>
                      <m:fName>
                        <m:r>
                          <m:rPr>
                            <m:sty m:val="p"/>
                          </m:rPr>
                          <a:rPr lang="en-IN">
                            <a:latin typeface="Cambria Math" panose="02040503050406030204" pitchFamily="18" charset="0"/>
                          </a:rPr>
                          <m:t>ln</m:t>
                        </m:r>
                      </m:fName>
                      <m:e>
                        <m:d>
                          <m:dPr>
                            <m:ctrlPr>
                              <a:rPr lang="en-IN" i="1">
                                <a:latin typeface="Cambria Math" panose="02040503050406030204" pitchFamily="18" charset="0"/>
                              </a:rPr>
                            </m:ctrlPr>
                          </m:dPr>
                          <m:e>
                            <m:f>
                              <m:fPr>
                                <m:ctrlPr>
                                  <a:rPr lang="en-IN" i="1">
                                    <a:latin typeface="Cambria Math" panose="02040503050406030204" pitchFamily="18" charset="0"/>
                                  </a:rPr>
                                </m:ctrlPr>
                              </m:fPr>
                              <m:num>
                                <m:sSub>
                                  <m:sSubPr>
                                    <m:ctrlPr>
                                      <a:rPr lang="en-IN" i="1">
                                        <a:latin typeface="Cambria Math" panose="02040503050406030204" pitchFamily="18" charset="0"/>
                                      </a:rPr>
                                    </m:ctrlPr>
                                  </m:sSubPr>
                                  <m:e>
                                    <m:r>
                                      <a:rPr lang="en-IN" i="1">
                                        <a:latin typeface="Cambria Math" panose="02040503050406030204" pitchFamily="18" charset="0"/>
                                      </a:rPr>
                                      <m:t>𝑉</m:t>
                                    </m:r>
                                  </m:e>
                                  <m:sub>
                                    <m:r>
                                      <a:rPr lang="en-IN" i="1">
                                        <a:latin typeface="Cambria Math" panose="02040503050406030204" pitchFamily="18" charset="0"/>
                                      </a:rPr>
                                      <m:t>2</m:t>
                                    </m:r>
                                  </m:sub>
                                </m:sSub>
                              </m:num>
                              <m:den>
                                <m:sSub>
                                  <m:sSubPr>
                                    <m:ctrlPr>
                                      <a:rPr lang="en-IN" i="1">
                                        <a:latin typeface="Cambria Math" panose="02040503050406030204" pitchFamily="18" charset="0"/>
                                      </a:rPr>
                                    </m:ctrlPr>
                                  </m:sSubPr>
                                  <m:e>
                                    <m:r>
                                      <a:rPr lang="en-IN" i="1">
                                        <a:latin typeface="Cambria Math" panose="02040503050406030204" pitchFamily="18" charset="0"/>
                                      </a:rPr>
                                      <m:t>𝑉</m:t>
                                    </m:r>
                                  </m:e>
                                  <m:sub>
                                    <m:r>
                                      <a:rPr lang="en-IN" i="1">
                                        <a:latin typeface="Cambria Math" panose="02040503050406030204" pitchFamily="18" charset="0"/>
                                      </a:rPr>
                                      <m:t>1</m:t>
                                    </m:r>
                                  </m:sub>
                                </m:sSub>
                              </m:den>
                            </m:f>
                          </m:e>
                        </m:d>
                      </m:e>
                    </m:func>
                    <m:r>
                      <a:rPr lang="en-IN">
                        <a:latin typeface="Cambria Math" panose="02040503050406030204" pitchFamily="18" charset="0"/>
                      </a:rPr>
                      <m:t>−</m:t>
                    </m:r>
                    <m:r>
                      <a:rPr lang="en-IN" i="1">
                        <a:latin typeface="Cambria Math" panose="02040503050406030204" pitchFamily="18" charset="0"/>
                      </a:rPr>
                      <m:t>𝑛𝑅</m:t>
                    </m:r>
                    <m:sSub>
                      <m:sSubPr>
                        <m:ctrlPr>
                          <a:rPr lang="en-IN" i="1">
                            <a:latin typeface="Cambria Math" panose="02040503050406030204" pitchFamily="18" charset="0"/>
                          </a:rPr>
                        </m:ctrlPr>
                      </m:sSubPr>
                      <m:e>
                        <m:r>
                          <a:rPr lang="en-IN" i="1">
                            <a:latin typeface="Cambria Math" panose="02040503050406030204" pitchFamily="18" charset="0"/>
                          </a:rPr>
                          <m:t>𝑇</m:t>
                        </m:r>
                      </m:e>
                      <m:sub>
                        <m:r>
                          <a:rPr lang="en-IN" i="1">
                            <a:latin typeface="Cambria Math" panose="02040503050406030204" pitchFamily="18" charset="0"/>
                          </a:rPr>
                          <m:t>1</m:t>
                        </m:r>
                      </m:sub>
                    </m:sSub>
                    <m:func>
                      <m:funcPr>
                        <m:ctrlPr>
                          <a:rPr lang="en-IN" i="1">
                            <a:latin typeface="Cambria Math" panose="02040503050406030204" pitchFamily="18" charset="0"/>
                          </a:rPr>
                        </m:ctrlPr>
                      </m:funcPr>
                      <m:fName>
                        <m:r>
                          <m:rPr>
                            <m:sty m:val="p"/>
                          </m:rPr>
                          <a:rPr lang="en-IN">
                            <a:latin typeface="Cambria Math" panose="02040503050406030204" pitchFamily="18" charset="0"/>
                          </a:rPr>
                          <m:t>ln</m:t>
                        </m:r>
                      </m:fName>
                      <m:e>
                        <m:d>
                          <m:dPr>
                            <m:ctrlPr>
                              <a:rPr lang="en-IN" i="1">
                                <a:latin typeface="Cambria Math" panose="02040503050406030204" pitchFamily="18" charset="0"/>
                              </a:rPr>
                            </m:ctrlPr>
                          </m:dPr>
                          <m:e>
                            <m:f>
                              <m:fPr>
                                <m:ctrlPr>
                                  <a:rPr lang="en-IN" i="1">
                                    <a:latin typeface="Cambria Math" panose="02040503050406030204" pitchFamily="18" charset="0"/>
                                  </a:rPr>
                                </m:ctrlPr>
                              </m:fPr>
                              <m:num>
                                <m:sSub>
                                  <m:sSubPr>
                                    <m:ctrlPr>
                                      <a:rPr lang="en-IN" i="1">
                                        <a:latin typeface="Cambria Math" panose="02040503050406030204" pitchFamily="18" charset="0"/>
                                      </a:rPr>
                                    </m:ctrlPr>
                                  </m:sSubPr>
                                  <m:e>
                                    <m:r>
                                      <a:rPr lang="en-IN" i="1">
                                        <a:latin typeface="Cambria Math" panose="02040503050406030204" pitchFamily="18" charset="0"/>
                                      </a:rPr>
                                      <m:t>𝑉</m:t>
                                    </m:r>
                                  </m:e>
                                  <m:sub>
                                    <m:r>
                                      <a:rPr lang="en-IN" b="0" i="1" smtClean="0">
                                        <a:latin typeface="Cambria Math" panose="02040503050406030204" pitchFamily="18" charset="0"/>
                                      </a:rPr>
                                      <m:t>2</m:t>
                                    </m:r>
                                  </m:sub>
                                </m:sSub>
                              </m:num>
                              <m:den>
                                <m:sSub>
                                  <m:sSubPr>
                                    <m:ctrlPr>
                                      <a:rPr lang="en-IN" i="1">
                                        <a:latin typeface="Cambria Math" panose="02040503050406030204" pitchFamily="18" charset="0"/>
                                      </a:rPr>
                                    </m:ctrlPr>
                                  </m:sSubPr>
                                  <m:e>
                                    <m:r>
                                      <a:rPr lang="en-IN" i="1">
                                        <a:latin typeface="Cambria Math" panose="02040503050406030204" pitchFamily="18" charset="0"/>
                                      </a:rPr>
                                      <m:t>𝑉</m:t>
                                    </m:r>
                                  </m:e>
                                  <m:sub>
                                    <m:r>
                                      <a:rPr lang="en-IN" b="0" i="1" smtClean="0">
                                        <a:latin typeface="Cambria Math" panose="02040503050406030204" pitchFamily="18" charset="0"/>
                                      </a:rPr>
                                      <m:t>1</m:t>
                                    </m:r>
                                  </m:sub>
                                </m:sSub>
                              </m:den>
                            </m:f>
                          </m:e>
                        </m:d>
                      </m:e>
                    </m:func>
                    <m:r>
                      <a:rPr lang="en-IN" b="1" i="1" smtClean="0">
                        <a:latin typeface="Cambria Math" panose="02040503050406030204" pitchFamily="18" charset="0"/>
                      </a:rPr>
                      <m:t>=</m:t>
                    </m:r>
                    <m:r>
                      <a:rPr lang="en-IN" b="1" i="1" smtClean="0">
                        <a:latin typeface="Cambria Math" panose="02040503050406030204" pitchFamily="18" charset="0"/>
                      </a:rPr>
                      <m:t>𝒏𝑹</m:t>
                    </m:r>
                    <m:r>
                      <a:rPr lang="en-IN" b="1" i="1" smtClean="0">
                        <a:latin typeface="Cambria Math" panose="02040503050406030204" pitchFamily="18" charset="0"/>
                      </a:rPr>
                      <m:t>(</m:t>
                    </m:r>
                    <m:sSub>
                      <m:sSubPr>
                        <m:ctrlPr>
                          <a:rPr lang="en-IN" b="1" i="1" smtClean="0">
                            <a:latin typeface="Cambria Math" panose="02040503050406030204" pitchFamily="18" charset="0"/>
                          </a:rPr>
                        </m:ctrlPr>
                      </m:sSubPr>
                      <m:e>
                        <m:r>
                          <a:rPr lang="en-IN" b="1" i="1" smtClean="0">
                            <a:latin typeface="Cambria Math" panose="02040503050406030204" pitchFamily="18" charset="0"/>
                          </a:rPr>
                          <m:t>𝑻</m:t>
                        </m:r>
                      </m:e>
                      <m:sub>
                        <m:r>
                          <a:rPr lang="en-IN" b="1" i="1" smtClean="0">
                            <a:latin typeface="Cambria Math" panose="02040503050406030204" pitchFamily="18" charset="0"/>
                          </a:rPr>
                          <m:t>𝟐</m:t>
                        </m:r>
                      </m:sub>
                    </m:sSub>
                    <m:r>
                      <a:rPr lang="en-IN" b="1" i="1" smtClean="0">
                        <a:latin typeface="Cambria Math" panose="02040503050406030204" pitchFamily="18" charset="0"/>
                      </a:rPr>
                      <m:t>−</m:t>
                    </m:r>
                    <m:sSub>
                      <m:sSubPr>
                        <m:ctrlPr>
                          <a:rPr lang="en-IN" b="1" i="1">
                            <a:latin typeface="Cambria Math" panose="02040503050406030204" pitchFamily="18" charset="0"/>
                          </a:rPr>
                        </m:ctrlPr>
                      </m:sSubPr>
                      <m:e>
                        <m:r>
                          <a:rPr lang="en-IN" b="1" i="1">
                            <a:latin typeface="Cambria Math" panose="02040503050406030204" pitchFamily="18" charset="0"/>
                          </a:rPr>
                          <m:t>𝑻</m:t>
                        </m:r>
                      </m:e>
                      <m:sub>
                        <m:r>
                          <a:rPr lang="en-IN" b="1" i="1">
                            <a:latin typeface="Cambria Math" panose="02040503050406030204" pitchFamily="18" charset="0"/>
                          </a:rPr>
                          <m:t>𝟏</m:t>
                        </m:r>
                      </m:sub>
                    </m:sSub>
                    <m:r>
                      <a:rPr lang="en-IN" b="1" i="1" smtClean="0">
                        <a:latin typeface="Cambria Math" panose="02040503050406030204" pitchFamily="18" charset="0"/>
                      </a:rPr>
                      <m:t>)</m:t>
                    </m:r>
                    <m:func>
                      <m:funcPr>
                        <m:ctrlPr>
                          <a:rPr lang="en-IN" b="1" i="1" smtClean="0">
                            <a:latin typeface="Cambria Math" panose="02040503050406030204" pitchFamily="18" charset="0"/>
                          </a:rPr>
                        </m:ctrlPr>
                      </m:funcPr>
                      <m:fName>
                        <m:r>
                          <a:rPr lang="en-IN" b="1" i="0" smtClean="0">
                            <a:latin typeface="Cambria Math" panose="02040503050406030204" pitchFamily="18" charset="0"/>
                          </a:rPr>
                          <m:t>𝐥𝐧</m:t>
                        </m:r>
                      </m:fName>
                      <m:e>
                        <m:d>
                          <m:dPr>
                            <m:ctrlPr>
                              <a:rPr lang="en-IN" b="1" i="1" smtClean="0">
                                <a:latin typeface="Cambria Math" panose="02040503050406030204" pitchFamily="18" charset="0"/>
                              </a:rPr>
                            </m:ctrlPr>
                          </m:dPr>
                          <m:e>
                            <m:f>
                              <m:fPr>
                                <m:ctrlPr>
                                  <a:rPr lang="en-IN" b="1" i="1">
                                    <a:latin typeface="Cambria Math" panose="02040503050406030204" pitchFamily="18" charset="0"/>
                                  </a:rPr>
                                </m:ctrlPr>
                              </m:fPr>
                              <m:num>
                                <m:sSub>
                                  <m:sSubPr>
                                    <m:ctrlPr>
                                      <a:rPr lang="en-IN" b="1" i="1">
                                        <a:latin typeface="Cambria Math" panose="02040503050406030204" pitchFamily="18" charset="0"/>
                                      </a:rPr>
                                    </m:ctrlPr>
                                  </m:sSubPr>
                                  <m:e>
                                    <m:r>
                                      <a:rPr lang="en-IN" b="1" i="1" smtClean="0">
                                        <a:latin typeface="Cambria Math" panose="02040503050406030204" pitchFamily="18" charset="0"/>
                                      </a:rPr>
                                      <m:t>𝑽</m:t>
                                    </m:r>
                                  </m:e>
                                  <m:sub>
                                    <m:r>
                                      <a:rPr lang="en-IN" b="1" i="1">
                                        <a:latin typeface="Cambria Math" panose="02040503050406030204" pitchFamily="18" charset="0"/>
                                      </a:rPr>
                                      <m:t>𝟐</m:t>
                                    </m:r>
                                  </m:sub>
                                </m:sSub>
                              </m:num>
                              <m:den>
                                <m:sSub>
                                  <m:sSubPr>
                                    <m:ctrlPr>
                                      <a:rPr lang="en-IN" b="1" i="1">
                                        <a:latin typeface="Cambria Math" panose="02040503050406030204" pitchFamily="18" charset="0"/>
                                      </a:rPr>
                                    </m:ctrlPr>
                                  </m:sSubPr>
                                  <m:e>
                                    <m:r>
                                      <a:rPr lang="en-IN" b="1" i="1">
                                        <a:latin typeface="Cambria Math" panose="02040503050406030204" pitchFamily="18" charset="0"/>
                                      </a:rPr>
                                      <m:t>𝑽</m:t>
                                    </m:r>
                                  </m:e>
                                  <m:sub>
                                    <m:r>
                                      <a:rPr lang="en-IN" b="1" i="1" smtClean="0">
                                        <a:latin typeface="Cambria Math" panose="02040503050406030204" pitchFamily="18" charset="0"/>
                                      </a:rPr>
                                      <m:t>𝟏</m:t>
                                    </m:r>
                                  </m:sub>
                                </m:sSub>
                              </m:den>
                            </m:f>
                          </m:e>
                        </m:d>
                      </m:e>
                    </m:func>
                  </m:oMath>
                </a14:m>
                <a:r>
                  <a:rPr lang="en-IN" b="1" dirty="0"/>
                  <a:t> </a:t>
                </a:r>
                <a14:m>
                  <m:oMath xmlns:m="http://schemas.openxmlformats.org/officeDocument/2006/math">
                    <m:r>
                      <a:rPr lang="en-IN" b="1" i="0" smtClean="0">
                        <a:latin typeface="Cambria Math" panose="02040503050406030204" pitchFamily="18" charset="0"/>
                      </a:rPr>
                      <m:t>                        </m:t>
                    </m:r>
                  </m:oMath>
                </a14:m>
                <a:endParaRPr lang="en-IN" b="1" i="0" dirty="0">
                  <a:latin typeface="Cambria Math" panose="02040503050406030204" pitchFamily="18" charset="0"/>
                </a:endParaRPr>
              </a:p>
              <a:p>
                <a:pPr marL="0" indent="0">
                  <a:buNone/>
                </a:pPr>
                <a14:m>
                  <m:oMath xmlns:m="http://schemas.openxmlformats.org/officeDocument/2006/math">
                    <m:r>
                      <a:rPr lang="en-IN" b="1" i="0" smtClean="0">
                        <a:latin typeface="Cambria Math" panose="02040503050406030204" pitchFamily="18" charset="0"/>
                      </a:rPr>
                      <m:t> </m:t>
                    </m:r>
                    <m:d>
                      <m:dPr>
                        <m:begChr m:val="{"/>
                        <m:endChr m:val="}"/>
                        <m:ctrlPr>
                          <a:rPr lang="en-IN" b="0" i="1" smtClean="0">
                            <a:latin typeface="Cambria Math" panose="02040503050406030204" pitchFamily="18" charset="0"/>
                          </a:rPr>
                        </m:ctrlPr>
                      </m:dPr>
                      <m:e>
                        <m:r>
                          <a:rPr lang="en-IN" b="0" i="1" smtClean="0">
                            <a:latin typeface="Cambria Math" panose="02040503050406030204" pitchFamily="18" charset="0"/>
                          </a:rPr>
                          <m:t>𝑤h𝑒𝑟𝑒</m:t>
                        </m:r>
                        <m:r>
                          <a:rPr lang="en-IN" b="0" i="1" smtClean="0">
                            <a:latin typeface="Cambria Math" panose="02040503050406030204" pitchFamily="18" charset="0"/>
                          </a:rPr>
                          <m:t>,</m:t>
                        </m:r>
                        <m:d>
                          <m:dPr>
                            <m:ctrlPr>
                              <a:rPr lang="en-IN" i="1">
                                <a:latin typeface="Cambria Math" panose="02040503050406030204" pitchFamily="18" charset="0"/>
                              </a:rPr>
                            </m:ctrlPr>
                          </m:dPr>
                          <m:e>
                            <m:f>
                              <m:fPr>
                                <m:ctrlPr>
                                  <a:rPr lang="en-IN" i="1">
                                    <a:latin typeface="Cambria Math" panose="02040503050406030204" pitchFamily="18" charset="0"/>
                                  </a:rPr>
                                </m:ctrlPr>
                              </m:fPr>
                              <m:num>
                                <m:sSub>
                                  <m:sSubPr>
                                    <m:ctrlPr>
                                      <a:rPr lang="en-IN" i="1">
                                        <a:latin typeface="Cambria Math" panose="02040503050406030204" pitchFamily="18" charset="0"/>
                                      </a:rPr>
                                    </m:ctrlPr>
                                  </m:sSubPr>
                                  <m:e>
                                    <m:r>
                                      <a:rPr lang="en-IN" i="1">
                                        <a:latin typeface="Cambria Math" panose="02040503050406030204" pitchFamily="18" charset="0"/>
                                      </a:rPr>
                                      <m:t>𝑉</m:t>
                                    </m:r>
                                  </m:e>
                                  <m:sub>
                                    <m:r>
                                      <a:rPr lang="en-IN" i="1">
                                        <a:latin typeface="Cambria Math" panose="02040503050406030204" pitchFamily="18" charset="0"/>
                                      </a:rPr>
                                      <m:t>3</m:t>
                                    </m:r>
                                  </m:sub>
                                </m:sSub>
                              </m:num>
                              <m:den>
                                <m:sSub>
                                  <m:sSubPr>
                                    <m:ctrlPr>
                                      <a:rPr lang="en-IN" i="1">
                                        <a:latin typeface="Cambria Math" panose="02040503050406030204" pitchFamily="18" charset="0"/>
                                      </a:rPr>
                                    </m:ctrlPr>
                                  </m:sSubPr>
                                  <m:e>
                                    <m:r>
                                      <a:rPr lang="en-IN" i="1">
                                        <a:latin typeface="Cambria Math" panose="02040503050406030204" pitchFamily="18" charset="0"/>
                                      </a:rPr>
                                      <m:t>𝑉</m:t>
                                    </m:r>
                                  </m:e>
                                  <m:sub>
                                    <m:r>
                                      <a:rPr lang="en-IN" i="1">
                                        <a:latin typeface="Cambria Math" panose="02040503050406030204" pitchFamily="18" charset="0"/>
                                      </a:rPr>
                                      <m:t>4</m:t>
                                    </m:r>
                                  </m:sub>
                                </m:sSub>
                              </m:den>
                            </m:f>
                          </m:e>
                        </m:d>
                        <m:r>
                          <a:rPr lang="en-IN" b="0" i="1" smtClean="0">
                            <a:latin typeface="Cambria Math" panose="02040503050406030204" pitchFamily="18" charset="0"/>
                          </a:rPr>
                          <m:t>=</m:t>
                        </m:r>
                        <m:d>
                          <m:dPr>
                            <m:ctrlPr>
                              <a:rPr lang="en-IN" i="1">
                                <a:latin typeface="Cambria Math" panose="02040503050406030204" pitchFamily="18" charset="0"/>
                              </a:rPr>
                            </m:ctrlPr>
                          </m:dPr>
                          <m:e>
                            <m:f>
                              <m:fPr>
                                <m:ctrlPr>
                                  <a:rPr lang="en-IN" i="1">
                                    <a:latin typeface="Cambria Math" panose="02040503050406030204" pitchFamily="18" charset="0"/>
                                  </a:rPr>
                                </m:ctrlPr>
                              </m:fPr>
                              <m:num>
                                <m:sSub>
                                  <m:sSubPr>
                                    <m:ctrlPr>
                                      <a:rPr lang="en-IN" i="1">
                                        <a:latin typeface="Cambria Math" panose="02040503050406030204" pitchFamily="18" charset="0"/>
                                      </a:rPr>
                                    </m:ctrlPr>
                                  </m:sSubPr>
                                  <m:e>
                                    <m:r>
                                      <a:rPr lang="en-IN" i="1">
                                        <a:latin typeface="Cambria Math" panose="02040503050406030204" pitchFamily="18" charset="0"/>
                                      </a:rPr>
                                      <m:t>𝑉</m:t>
                                    </m:r>
                                  </m:e>
                                  <m:sub>
                                    <m:r>
                                      <a:rPr lang="en-IN" i="1">
                                        <a:latin typeface="Cambria Math" panose="02040503050406030204" pitchFamily="18" charset="0"/>
                                      </a:rPr>
                                      <m:t>2</m:t>
                                    </m:r>
                                  </m:sub>
                                </m:sSub>
                              </m:num>
                              <m:den>
                                <m:sSub>
                                  <m:sSubPr>
                                    <m:ctrlPr>
                                      <a:rPr lang="en-IN" i="1">
                                        <a:latin typeface="Cambria Math" panose="02040503050406030204" pitchFamily="18" charset="0"/>
                                      </a:rPr>
                                    </m:ctrlPr>
                                  </m:sSubPr>
                                  <m:e>
                                    <m:r>
                                      <a:rPr lang="en-IN" i="1">
                                        <a:latin typeface="Cambria Math" panose="02040503050406030204" pitchFamily="18" charset="0"/>
                                      </a:rPr>
                                      <m:t>𝑉</m:t>
                                    </m:r>
                                  </m:e>
                                  <m:sub>
                                    <m:r>
                                      <a:rPr lang="en-IN" i="1">
                                        <a:latin typeface="Cambria Math" panose="02040503050406030204" pitchFamily="18" charset="0"/>
                                      </a:rPr>
                                      <m:t>1</m:t>
                                    </m:r>
                                  </m:sub>
                                </m:sSub>
                              </m:den>
                            </m:f>
                          </m:e>
                        </m:d>
                        <m:r>
                          <a:rPr lang="en-IN" b="0" i="1" smtClean="0">
                            <a:latin typeface="Cambria Math" panose="02040503050406030204" pitchFamily="18" charset="0"/>
                          </a:rPr>
                          <m:t> </m:t>
                        </m:r>
                        <m:r>
                          <a:rPr lang="en-IN" b="0" i="1" smtClean="0">
                            <a:latin typeface="Cambria Math" panose="02040503050406030204" pitchFamily="18" charset="0"/>
                          </a:rPr>
                          <m:t>𝑎𝑠</m:t>
                        </m:r>
                        <m:r>
                          <a:rPr lang="en-IN" b="0" i="1" smtClean="0">
                            <a:latin typeface="Cambria Math" panose="02040503050406030204" pitchFamily="18" charset="0"/>
                          </a:rPr>
                          <m:t> </m:t>
                        </m:r>
                        <m:r>
                          <a:rPr lang="en-IN" b="0" i="1" smtClean="0">
                            <a:latin typeface="Cambria Math" panose="02040503050406030204" pitchFamily="18" charset="0"/>
                          </a:rPr>
                          <m:t>𝑡𝑤𝑜</m:t>
                        </m:r>
                        <m:r>
                          <a:rPr lang="en-IN" b="0" i="1" smtClean="0">
                            <a:latin typeface="Cambria Math" panose="02040503050406030204" pitchFamily="18" charset="0"/>
                          </a:rPr>
                          <m:t> </m:t>
                        </m:r>
                        <m:r>
                          <a:rPr lang="en-IN" b="0" i="1" smtClean="0">
                            <a:latin typeface="Cambria Math" panose="02040503050406030204" pitchFamily="18" charset="0"/>
                          </a:rPr>
                          <m:t>𝑎𝑑𝑖𝑎𝑏𝑎𝑡𝑖𝑐</m:t>
                        </m:r>
                        <m:r>
                          <a:rPr lang="en-IN" b="0" i="1" smtClean="0">
                            <a:latin typeface="Cambria Math" panose="02040503050406030204" pitchFamily="18" charset="0"/>
                          </a:rPr>
                          <m:t> </m:t>
                        </m:r>
                        <m:r>
                          <a:rPr lang="en-IN" b="0" i="1" smtClean="0">
                            <a:latin typeface="Cambria Math" panose="02040503050406030204" pitchFamily="18" charset="0"/>
                          </a:rPr>
                          <m:t>𝑐𝑢𝑟𝑣𝑒𝑠</m:t>
                        </m:r>
                        <m:r>
                          <a:rPr lang="en-IN" b="0" i="1" smtClean="0">
                            <a:latin typeface="Cambria Math" panose="02040503050406030204" pitchFamily="18" charset="0"/>
                          </a:rPr>
                          <m:t> </m:t>
                        </m:r>
                        <m:r>
                          <a:rPr lang="en-IN" b="0" i="1" smtClean="0">
                            <a:latin typeface="Cambria Math" panose="02040503050406030204" pitchFamily="18" charset="0"/>
                          </a:rPr>
                          <m:t>𝑐𝑜𝑛𝑛𝑒𝑐𝑡</m:t>
                        </m:r>
                        <m:r>
                          <a:rPr lang="en-IN" b="0" i="1" smtClean="0">
                            <a:latin typeface="Cambria Math" panose="02040503050406030204" pitchFamily="18" charset="0"/>
                          </a:rPr>
                          <m:t> </m:t>
                        </m:r>
                        <m:r>
                          <a:rPr lang="en-IN" b="0" i="1" smtClean="0">
                            <a:latin typeface="Cambria Math" panose="02040503050406030204" pitchFamily="18" charset="0"/>
                          </a:rPr>
                          <m:t>𝑡𝑤𝑜</m:t>
                        </m:r>
                        <m:r>
                          <a:rPr lang="en-IN" b="0" i="1" smtClean="0">
                            <a:latin typeface="Cambria Math" panose="02040503050406030204" pitchFamily="18" charset="0"/>
                          </a:rPr>
                          <m:t> </m:t>
                        </m:r>
                        <m:r>
                          <a:rPr lang="en-IN" b="0" i="1" smtClean="0">
                            <a:latin typeface="Cambria Math" panose="02040503050406030204" pitchFamily="18" charset="0"/>
                          </a:rPr>
                          <m:t>𝑠𝑎𝑚𝑒</m:t>
                        </m:r>
                        <m:r>
                          <a:rPr lang="en-IN" b="0" i="1" smtClean="0">
                            <a:latin typeface="Cambria Math" panose="02040503050406030204" pitchFamily="18" charset="0"/>
                          </a:rPr>
                          <m:t> </m:t>
                        </m:r>
                        <m:r>
                          <a:rPr lang="en-IN" b="0" i="1" smtClean="0">
                            <a:latin typeface="Cambria Math" panose="02040503050406030204" pitchFamily="18" charset="0"/>
                          </a:rPr>
                          <m:t>𝑖𝑠𝑜𝑡h𝑒𝑟𝑚𝑠</m:t>
                        </m:r>
                      </m:e>
                    </m:d>
                  </m:oMath>
                </a14:m>
                <a:r>
                  <a:rPr lang="en-IN" dirty="0"/>
                  <a:t>        </a:t>
                </a:r>
              </a:p>
              <a:p>
                <a14:m>
                  <m:oMath xmlns:m="http://schemas.openxmlformats.org/officeDocument/2006/math">
                    <m:r>
                      <m:rPr>
                        <m:nor/>
                      </m:rPr>
                      <a:rPr lang="en-IN" b="1" dirty="0">
                        <a:latin typeface="Cambria Math" panose="02040503050406030204" pitchFamily="18" charset="0"/>
                      </a:rPr>
                      <m:t>The</m:t>
                    </m:r>
                    <m:r>
                      <m:rPr>
                        <m:nor/>
                      </m:rPr>
                      <a:rPr lang="en-IN" b="1" dirty="0">
                        <a:latin typeface="Cambria Math" panose="02040503050406030204" pitchFamily="18" charset="0"/>
                      </a:rPr>
                      <m:t> </m:t>
                    </m:r>
                    <m:r>
                      <m:rPr>
                        <m:nor/>
                      </m:rPr>
                      <a:rPr lang="en-IN" b="1" dirty="0">
                        <a:latin typeface="Cambria Math" panose="02040503050406030204" pitchFamily="18" charset="0"/>
                      </a:rPr>
                      <m:t>net</m:t>
                    </m:r>
                    <m:r>
                      <m:rPr>
                        <m:nor/>
                      </m:rPr>
                      <a:rPr lang="en-IN" b="1" dirty="0">
                        <a:latin typeface="Cambria Math" panose="02040503050406030204" pitchFamily="18" charset="0"/>
                      </a:rPr>
                      <m:t> </m:t>
                    </m:r>
                    <m:r>
                      <m:rPr>
                        <m:nor/>
                      </m:rPr>
                      <a:rPr lang="en-IN" b="1" dirty="0">
                        <a:latin typeface="Cambria Math" panose="02040503050406030204" pitchFamily="18" charset="0"/>
                      </a:rPr>
                      <m:t>work</m:t>
                    </m:r>
                    <m:r>
                      <m:rPr>
                        <m:nor/>
                      </m:rPr>
                      <a:rPr lang="en-IN" b="1" dirty="0">
                        <a:latin typeface="Cambria Math" panose="02040503050406030204" pitchFamily="18" charset="0"/>
                      </a:rPr>
                      <m:t> </m:t>
                    </m:r>
                    <m:r>
                      <m:rPr>
                        <m:nor/>
                      </m:rPr>
                      <a:rPr lang="en-IN" b="1" dirty="0">
                        <a:latin typeface="Cambria Math" panose="02040503050406030204" pitchFamily="18" charset="0"/>
                      </a:rPr>
                      <m:t>done</m:t>
                    </m:r>
                    <m:r>
                      <m:rPr>
                        <m:nor/>
                      </m:rPr>
                      <a:rPr lang="en-IN" b="0" i="0" dirty="0" smtClean="0">
                        <a:latin typeface="Cambria Math" panose="02040503050406030204" pitchFamily="18" charset="0"/>
                      </a:rPr>
                      <m:t>, </m:t>
                    </m:r>
                    <m:r>
                      <m:rPr>
                        <m:nor/>
                      </m:rPr>
                      <a:rPr lang="en-IN" b="0" i="0" dirty="0" smtClean="0">
                        <a:latin typeface="Cambria Math" panose="02040503050406030204" pitchFamily="18" charset="0"/>
                      </a:rPr>
                      <m:t>W</m:t>
                    </m:r>
                    <m:r>
                      <m:rPr>
                        <m:nor/>
                      </m:rPr>
                      <a:rPr lang="en-IN" b="0" i="0" dirty="0" smtClean="0">
                        <a:latin typeface="Cambria Math" panose="02040503050406030204" pitchFamily="18" charset="0"/>
                      </a:rPr>
                      <m:t> =</m:t>
                    </m:r>
                    <m:sSub>
                      <m:sSubPr>
                        <m:ctrlPr>
                          <a:rPr lang="en-IN" b="0" i="1" dirty="0" smtClean="0">
                            <a:latin typeface="Cambria Math" panose="02040503050406030204" pitchFamily="18" charset="0"/>
                          </a:rPr>
                        </m:ctrlPr>
                      </m:sSubPr>
                      <m:e>
                        <m:r>
                          <a:rPr lang="en-IN" b="0" i="1" dirty="0" smtClean="0">
                            <a:latin typeface="Cambria Math" panose="02040503050406030204" pitchFamily="18" charset="0"/>
                          </a:rPr>
                          <m:t>𝑤</m:t>
                        </m:r>
                      </m:e>
                      <m:sub>
                        <m:r>
                          <a:rPr lang="en-IN" b="0" i="1" dirty="0" smtClean="0">
                            <a:latin typeface="Cambria Math" panose="02040503050406030204" pitchFamily="18" charset="0"/>
                          </a:rPr>
                          <m:t>1</m:t>
                        </m:r>
                      </m:sub>
                    </m:sSub>
                    <m:r>
                      <a:rPr lang="en-IN" b="0" i="1" dirty="0" smtClean="0">
                        <a:latin typeface="Cambria Math" panose="02040503050406030204" pitchFamily="18" charset="0"/>
                      </a:rPr>
                      <m:t>+</m:t>
                    </m:r>
                    <m:sSub>
                      <m:sSubPr>
                        <m:ctrlPr>
                          <a:rPr lang="en-IN" i="1" dirty="0">
                            <a:latin typeface="Cambria Math" panose="02040503050406030204" pitchFamily="18" charset="0"/>
                          </a:rPr>
                        </m:ctrlPr>
                      </m:sSubPr>
                      <m:e>
                        <m:r>
                          <a:rPr lang="en-IN" i="1" dirty="0">
                            <a:latin typeface="Cambria Math" panose="02040503050406030204" pitchFamily="18" charset="0"/>
                          </a:rPr>
                          <m:t>𝑤</m:t>
                        </m:r>
                      </m:e>
                      <m:sub>
                        <m:r>
                          <a:rPr lang="en-IN" b="0" i="1" dirty="0" smtClean="0">
                            <a:latin typeface="Cambria Math" panose="02040503050406030204" pitchFamily="18" charset="0"/>
                          </a:rPr>
                          <m:t>2</m:t>
                        </m:r>
                      </m:sub>
                    </m:sSub>
                    <m:r>
                      <a:rPr lang="en-IN" b="0" i="1" dirty="0" smtClean="0">
                        <a:latin typeface="Cambria Math" panose="02040503050406030204" pitchFamily="18" charset="0"/>
                      </a:rPr>
                      <m:t>+</m:t>
                    </m:r>
                    <m:sSub>
                      <m:sSubPr>
                        <m:ctrlPr>
                          <a:rPr lang="en-IN" i="1" dirty="0">
                            <a:latin typeface="Cambria Math" panose="02040503050406030204" pitchFamily="18" charset="0"/>
                          </a:rPr>
                        </m:ctrlPr>
                      </m:sSubPr>
                      <m:e>
                        <m:r>
                          <a:rPr lang="en-IN" i="1" dirty="0">
                            <a:latin typeface="Cambria Math" panose="02040503050406030204" pitchFamily="18" charset="0"/>
                          </a:rPr>
                          <m:t>𝑤</m:t>
                        </m:r>
                      </m:e>
                      <m:sub>
                        <m:r>
                          <a:rPr lang="en-IN" b="0" i="1" dirty="0" smtClean="0">
                            <a:latin typeface="Cambria Math" panose="02040503050406030204" pitchFamily="18" charset="0"/>
                          </a:rPr>
                          <m:t>3</m:t>
                        </m:r>
                      </m:sub>
                    </m:sSub>
                    <m:r>
                      <a:rPr lang="en-IN" b="0" i="1" dirty="0" smtClean="0">
                        <a:latin typeface="Cambria Math" panose="02040503050406030204" pitchFamily="18" charset="0"/>
                      </a:rPr>
                      <m:t>+</m:t>
                    </m:r>
                    <m:sSub>
                      <m:sSubPr>
                        <m:ctrlPr>
                          <a:rPr lang="en-IN" i="1" dirty="0">
                            <a:latin typeface="Cambria Math" panose="02040503050406030204" pitchFamily="18" charset="0"/>
                          </a:rPr>
                        </m:ctrlPr>
                      </m:sSubPr>
                      <m:e>
                        <m:r>
                          <a:rPr lang="en-IN" i="1" dirty="0">
                            <a:latin typeface="Cambria Math" panose="02040503050406030204" pitchFamily="18" charset="0"/>
                          </a:rPr>
                          <m:t>𝑤</m:t>
                        </m:r>
                      </m:e>
                      <m:sub>
                        <m:r>
                          <a:rPr lang="en-IN" b="0" i="1" dirty="0" smtClean="0">
                            <a:latin typeface="Cambria Math" panose="02040503050406030204" pitchFamily="18" charset="0"/>
                          </a:rPr>
                          <m:t>4</m:t>
                        </m:r>
                      </m:sub>
                    </m:sSub>
                  </m:oMath>
                </a14:m>
                <a:endParaRPr lang="en-IN" b="0" dirty="0">
                  <a:latin typeface="Cambria Math" panose="02040503050406030204" pitchFamily="18" charset="0"/>
                </a:endParaRPr>
              </a:p>
              <a:p>
                <a:pPr marL="0" indent="0">
                  <a:buNone/>
                </a:pPr>
                <a:r>
                  <a:rPr lang="en-IN" b="0" dirty="0">
                    <a:latin typeface="Cambria Math" panose="02040503050406030204" pitchFamily="18" charset="0"/>
                  </a:rPr>
                  <a:t>			</a:t>
                </a:r>
                <a:r>
                  <a:rPr lang="en-IN" b="0" dirty="0"/>
                  <a:t> </a:t>
                </a:r>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𝑛𝑅</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𝑇</m:t>
                        </m:r>
                      </m:e>
                      <m:sub>
                        <m:r>
                          <a:rPr lang="en-IN" b="0" i="1" smtClean="0">
                            <a:latin typeface="Cambria Math" panose="02040503050406030204" pitchFamily="18" charset="0"/>
                          </a:rPr>
                          <m:t>2</m:t>
                        </m:r>
                      </m:sub>
                    </m:sSub>
                    <m:func>
                      <m:funcPr>
                        <m:ctrlPr>
                          <a:rPr lang="en-IN" b="0" i="1" smtClean="0">
                            <a:latin typeface="Cambria Math" panose="02040503050406030204" pitchFamily="18" charset="0"/>
                          </a:rPr>
                        </m:ctrlPr>
                      </m:funcPr>
                      <m:fName>
                        <m:r>
                          <m:rPr>
                            <m:sty m:val="p"/>
                          </m:rPr>
                          <a:rPr lang="en-IN" b="0" i="0" smtClean="0">
                            <a:latin typeface="Cambria Math" panose="02040503050406030204" pitchFamily="18" charset="0"/>
                          </a:rPr>
                          <m:t>ln</m:t>
                        </m:r>
                      </m:fName>
                      <m:e>
                        <m:d>
                          <m:dPr>
                            <m:ctrlPr>
                              <a:rPr lang="en-IN" b="0" i="1" smtClean="0">
                                <a:latin typeface="Cambria Math" panose="02040503050406030204" pitchFamily="18" charset="0"/>
                              </a:rPr>
                            </m:ctrlPr>
                          </m:dPr>
                          <m:e>
                            <m:f>
                              <m:fPr>
                                <m:ctrlPr>
                                  <a:rPr lang="en-IN" i="1">
                                    <a:latin typeface="Cambria Math" panose="02040503050406030204" pitchFamily="18" charset="0"/>
                                  </a:rPr>
                                </m:ctrlPr>
                              </m:fPr>
                              <m:num>
                                <m:sSub>
                                  <m:sSubPr>
                                    <m:ctrlPr>
                                      <a:rPr lang="en-IN" i="1">
                                        <a:latin typeface="Cambria Math" panose="02040503050406030204" pitchFamily="18" charset="0"/>
                                      </a:rPr>
                                    </m:ctrlPr>
                                  </m:sSubPr>
                                  <m:e>
                                    <m:r>
                                      <a:rPr lang="en-IN" b="0" i="1" smtClean="0">
                                        <a:latin typeface="Cambria Math" panose="02040503050406030204" pitchFamily="18" charset="0"/>
                                      </a:rPr>
                                      <m:t>𝑉</m:t>
                                    </m:r>
                                  </m:e>
                                  <m:sub>
                                    <m:r>
                                      <a:rPr lang="en-IN" i="1">
                                        <a:latin typeface="Cambria Math" panose="02040503050406030204" pitchFamily="18" charset="0"/>
                                      </a:rPr>
                                      <m:t>2</m:t>
                                    </m:r>
                                  </m:sub>
                                </m:sSub>
                              </m:num>
                              <m:den>
                                <m:sSub>
                                  <m:sSubPr>
                                    <m:ctrlPr>
                                      <a:rPr lang="en-IN" i="1">
                                        <a:latin typeface="Cambria Math" panose="02040503050406030204" pitchFamily="18" charset="0"/>
                                      </a:rPr>
                                    </m:ctrlPr>
                                  </m:sSubPr>
                                  <m:e>
                                    <m:r>
                                      <a:rPr lang="en-IN" i="1">
                                        <a:latin typeface="Cambria Math" panose="02040503050406030204" pitchFamily="18" charset="0"/>
                                      </a:rPr>
                                      <m:t>𝑉</m:t>
                                    </m:r>
                                  </m:e>
                                  <m:sub>
                                    <m:r>
                                      <a:rPr lang="en-IN" b="0" i="1" smtClean="0">
                                        <a:latin typeface="Cambria Math" panose="02040503050406030204" pitchFamily="18" charset="0"/>
                                      </a:rPr>
                                      <m:t>1</m:t>
                                    </m:r>
                                  </m:sub>
                                </m:sSub>
                              </m:den>
                            </m:f>
                          </m:e>
                        </m:d>
                      </m:e>
                    </m:func>
                    <m:r>
                      <a:rPr lang="en-IN" b="0" i="0" smtClean="0">
                        <a:latin typeface="Cambria Math" panose="02040503050406030204" pitchFamily="18" charset="0"/>
                      </a:rPr>
                      <m:t>+</m:t>
                    </m:r>
                    <m:sSub>
                      <m:sSubPr>
                        <m:ctrlPr>
                          <a:rPr lang="fr-FR" i="1">
                            <a:latin typeface="Cambria Math" panose="02040503050406030204" pitchFamily="18" charset="0"/>
                          </a:rPr>
                        </m:ctrlPr>
                      </m:sSubPr>
                      <m:e>
                        <m:r>
                          <a:rPr lang="en-IN" b="0" i="1">
                            <a:latin typeface="Cambria Math" panose="02040503050406030204" pitchFamily="18" charset="0"/>
                          </a:rPr>
                          <m:t>𝐶</m:t>
                        </m:r>
                      </m:e>
                      <m:sub>
                        <m:r>
                          <a:rPr lang="en-IN" b="0" i="1">
                            <a:latin typeface="Cambria Math" panose="02040503050406030204" pitchFamily="18" charset="0"/>
                          </a:rPr>
                          <m:t>𝑣</m:t>
                        </m:r>
                      </m:sub>
                    </m:sSub>
                    <m:d>
                      <m:dPr>
                        <m:ctrlPr>
                          <a:rPr lang="en-IN" i="1">
                            <a:latin typeface="Cambria Math" panose="02040503050406030204" pitchFamily="18" charset="0"/>
                          </a:rPr>
                        </m:ctrlPr>
                      </m:dPr>
                      <m:e>
                        <m:sSub>
                          <m:sSubPr>
                            <m:ctrlPr>
                              <a:rPr lang="en-IN" i="1" dirty="0">
                                <a:latin typeface="Cambria Math" panose="02040503050406030204" pitchFamily="18" charset="0"/>
                              </a:rPr>
                            </m:ctrlPr>
                          </m:sSubPr>
                          <m:e>
                            <m:r>
                              <a:rPr lang="en-IN" b="0" i="1" dirty="0">
                                <a:latin typeface="Cambria Math" panose="02040503050406030204" pitchFamily="18" charset="0"/>
                              </a:rPr>
                              <m:t>𝑇</m:t>
                            </m:r>
                          </m:e>
                          <m:sub>
                            <m:r>
                              <a:rPr lang="en-IN" b="0" i="1" dirty="0">
                                <a:latin typeface="Cambria Math" panose="02040503050406030204" pitchFamily="18" charset="0"/>
                              </a:rPr>
                              <m:t>1</m:t>
                            </m:r>
                          </m:sub>
                        </m:sSub>
                        <m:r>
                          <a:rPr lang="en-IN" b="0" dirty="0">
                            <a:latin typeface="Cambria Math" panose="02040503050406030204" pitchFamily="18" charset="0"/>
                          </a:rPr>
                          <m:t>−</m:t>
                        </m:r>
                        <m:sSub>
                          <m:sSubPr>
                            <m:ctrlPr>
                              <a:rPr lang="en-IN" i="1" dirty="0">
                                <a:latin typeface="Cambria Math" panose="02040503050406030204" pitchFamily="18" charset="0"/>
                              </a:rPr>
                            </m:ctrlPr>
                          </m:sSubPr>
                          <m:e>
                            <m:r>
                              <a:rPr lang="en-IN" b="0" i="1" dirty="0">
                                <a:latin typeface="Cambria Math" panose="02040503050406030204" pitchFamily="18" charset="0"/>
                              </a:rPr>
                              <m:t>𝑇</m:t>
                            </m:r>
                          </m:e>
                          <m:sub>
                            <m:r>
                              <a:rPr lang="en-IN" b="0" i="1" dirty="0">
                                <a:latin typeface="Cambria Math" panose="02040503050406030204" pitchFamily="18" charset="0"/>
                              </a:rPr>
                              <m:t>2</m:t>
                            </m:r>
                          </m:sub>
                        </m:sSub>
                      </m:e>
                    </m:d>
                    <m:r>
                      <a:rPr lang="en-IN" b="0" i="0" smtClean="0">
                        <a:latin typeface="Cambria Math" panose="02040503050406030204" pitchFamily="18" charset="0"/>
                      </a:rPr>
                      <m:t>−</m:t>
                    </m:r>
                    <m:r>
                      <a:rPr lang="en-IN" i="1">
                        <a:latin typeface="Cambria Math" panose="02040503050406030204" pitchFamily="18" charset="0"/>
                      </a:rPr>
                      <m:t>𝑛𝑅</m:t>
                    </m:r>
                    <m:sSub>
                      <m:sSubPr>
                        <m:ctrlPr>
                          <a:rPr lang="en-IN" i="1">
                            <a:latin typeface="Cambria Math" panose="02040503050406030204" pitchFamily="18" charset="0"/>
                          </a:rPr>
                        </m:ctrlPr>
                      </m:sSubPr>
                      <m:e>
                        <m:r>
                          <a:rPr lang="en-IN" i="1">
                            <a:latin typeface="Cambria Math" panose="02040503050406030204" pitchFamily="18" charset="0"/>
                          </a:rPr>
                          <m:t>𝑇</m:t>
                        </m:r>
                      </m:e>
                      <m:sub>
                        <m:r>
                          <a:rPr lang="en-IN" b="0" i="1" smtClean="0">
                            <a:latin typeface="Cambria Math" panose="02040503050406030204" pitchFamily="18" charset="0"/>
                          </a:rPr>
                          <m:t>1</m:t>
                        </m:r>
                      </m:sub>
                    </m:sSub>
                    <m:func>
                      <m:funcPr>
                        <m:ctrlPr>
                          <a:rPr lang="en-IN" i="1">
                            <a:latin typeface="Cambria Math" panose="02040503050406030204" pitchFamily="18" charset="0"/>
                          </a:rPr>
                        </m:ctrlPr>
                      </m:funcPr>
                      <m:fName>
                        <m:r>
                          <m:rPr>
                            <m:sty m:val="p"/>
                          </m:rPr>
                          <a:rPr lang="en-IN">
                            <a:latin typeface="Cambria Math" panose="02040503050406030204" pitchFamily="18" charset="0"/>
                          </a:rPr>
                          <m:t>ln</m:t>
                        </m:r>
                      </m:fName>
                      <m:e>
                        <m:d>
                          <m:dPr>
                            <m:ctrlPr>
                              <a:rPr lang="en-IN" i="1">
                                <a:latin typeface="Cambria Math" panose="02040503050406030204" pitchFamily="18" charset="0"/>
                              </a:rPr>
                            </m:ctrlPr>
                          </m:dPr>
                          <m:e>
                            <m:f>
                              <m:fPr>
                                <m:ctrlPr>
                                  <a:rPr lang="en-IN" i="1">
                                    <a:latin typeface="Cambria Math" panose="02040503050406030204" pitchFamily="18" charset="0"/>
                                  </a:rPr>
                                </m:ctrlPr>
                              </m:fPr>
                              <m:num>
                                <m:sSub>
                                  <m:sSubPr>
                                    <m:ctrlPr>
                                      <a:rPr lang="en-IN" i="1">
                                        <a:latin typeface="Cambria Math" panose="02040503050406030204" pitchFamily="18" charset="0"/>
                                      </a:rPr>
                                    </m:ctrlPr>
                                  </m:sSubPr>
                                  <m:e>
                                    <m:r>
                                      <a:rPr lang="en-IN" i="1">
                                        <a:latin typeface="Cambria Math" panose="02040503050406030204" pitchFamily="18" charset="0"/>
                                      </a:rPr>
                                      <m:t>𝑉</m:t>
                                    </m:r>
                                  </m:e>
                                  <m:sub>
                                    <m:r>
                                      <a:rPr lang="en-IN" b="0" i="1" smtClean="0">
                                        <a:latin typeface="Cambria Math" panose="02040503050406030204" pitchFamily="18" charset="0"/>
                                      </a:rPr>
                                      <m:t>4</m:t>
                                    </m:r>
                                  </m:sub>
                                </m:sSub>
                              </m:num>
                              <m:den>
                                <m:sSub>
                                  <m:sSubPr>
                                    <m:ctrlPr>
                                      <a:rPr lang="en-IN" i="1">
                                        <a:latin typeface="Cambria Math" panose="02040503050406030204" pitchFamily="18" charset="0"/>
                                      </a:rPr>
                                    </m:ctrlPr>
                                  </m:sSubPr>
                                  <m:e>
                                    <m:r>
                                      <a:rPr lang="en-IN" i="1">
                                        <a:latin typeface="Cambria Math" panose="02040503050406030204" pitchFamily="18" charset="0"/>
                                      </a:rPr>
                                      <m:t>𝑉</m:t>
                                    </m:r>
                                  </m:e>
                                  <m:sub>
                                    <m:r>
                                      <a:rPr lang="en-IN" b="0" i="1" smtClean="0">
                                        <a:latin typeface="Cambria Math" panose="02040503050406030204" pitchFamily="18" charset="0"/>
                                      </a:rPr>
                                      <m:t>3</m:t>
                                    </m:r>
                                  </m:sub>
                                </m:sSub>
                              </m:den>
                            </m:f>
                          </m:e>
                        </m:d>
                      </m:e>
                    </m:func>
                    <m:r>
                      <a:rPr lang="en-IN" b="0" i="1" smtClean="0">
                        <a:latin typeface="Cambria Math" panose="02040503050406030204" pitchFamily="18" charset="0"/>
                      </a:rPr>
                      <m:t>+</m:t>
                    </m:r>
                    <m:sSub>
                      <m:sSubPr>
                        <m:ctrlPr>
                          <a:rPr lang="fr-FR" i="1">
                            <a:latin typeface="Cambria Math" panose="02040503050406030204" pitchFamily="18" charset="0"/>
                          </a:rPr>
                        </m:ctrlPr>
                      </m:sSubPr>
                      <m:e>
                        <m:r>
                          <a:rPr lang="en-IN" b="0" i="1">
                            <a:latin typeface="Cambria Math" panose="02040503050406030204" pitchFamily="18" charset="0"/>
                          </a:rPr>
                          <m:t>𝐶</m:t>
                        </m:r>
                      </m:e>
                      <m:sub>
                        <m:r>
                          <a:rPr lang="en-IN" b="0" i="1">
                            <a:latin typeface="Cambria Math" panose="02040503050406030204" pitchFamily="18" charset="0"/>
                          </a:rPr>
                          <m:t>𝑣</m:t>
                        </m:r>
                      </m:sub>
                    </m:sSub>
                    <m:d>
                      <m:dPr>
                        <m:ctrlPr>
                          <a:rPr lang="en-IN" i="1">
                            <a:latin typeface="Cambria Math" panose="02040503050406030204" pitchFamily="18" charset="0"/>
                          </a:rPr>
                        </m:ctrlPr>
                      </m:dPr>
                      <m:e>
                        <m:sSub>
                          <m:sSubPr>
                            <m:ctrlPr>
                              <a:rPr lang="en-IN" i="1" dirty="0">
                                <a:latin typeface="Cambria Math" panose="02040503050406030204" pitchFamily="18" charset="0"/>
                              </a:rPr>
                            </m:ctrlPr>
                          </m:sSubPr>
                          <m:e>
                            <m:r>
                              <a:rPr lang="en-IN" b="0" i="1" dirty="0">
                                <a:latin typeface="Cambria Math" panose="02040503050406030204" pitchFamily="18" charset="0"/>
                              </a:rPr>
                              <m:t>𝑇</m:t>
                            </m:r>
                          </m:e>
                          <m:sub>
                            <m:r>
                              <a:rPr lang="en-IN" b="0" i="1" dirty="0">
                                <a:latin typeface="Cambria Math" panose="02040503050406030204" pitchFamily="18" charset="0"/>
                              </a:rPr>
                              <m:t>2</m:t>
                            </m:r>
                          </m:sub>
                        </m:sSub>
                        <m:r>
                          <a:rPr lang="en-IN" b="0" dirty="0">
                            <a:latin typeface="Cambria Math" panose="02040503050406030204" pitchFamily="18" charset="0"/>
                          </a:rPr>
                          <m:t>−</m:t>
                        </m:r>
                        <m:sSub>
                          <m:sSubPr>
                            <m:ctrlPr>
                              <a:rPr lang="en-IN" i="1" dirty="0">
                                <a:latin typeface="Cambria Math" panose="02040503050406030204" pitchFamily="18" charset="0"/>
                              </a:rPr>
                            </m:ctrlPr>
                          </m:sSubPr>
                          <m:e>
                            <m:r>
                              <a:rPr lang="en-IN" b="0" i="1" dirty="0">
                                <a:latin typeface="Cambria Math" panose="02040503050406030204" pitchFamily="18" charset="0"/>
                              </a:rPr>
                              <m:t>𝑇</m:t>
                            </m:r>
                          </m:e>
                          <m:sub>
                            <m:r>
                              <a:rPr lang="en-IN" b="0" i="1" dirty="0">
                                <a:latin typeface="Cambria Math" panose="02040503050406030204" pitchFamily="18" charset="0"/>
                              </a:rPr>
                              <m:t>1</m:t>
                            </m:r>
                          </m:sub>
                        </m:sSub>
                      </m:e>
                    </m:d>
                  </m:oMath>
                </a14:m>
                <a:endParaRPr lang="en-IN" dirty="0"/>
              </a:p>
              <a:p>
                <a:pPr marL="0" indent="0">
                  <a:buNone/>
                </a:pPr>
                <a14:m>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𝑛𝑅</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𝑇</m:t>
                        </m:r>
                      </m:e>
                      <m:sub>
                        <m:r>
                          <a:rPr lang="en-IN" b="0" i="1" smtClean="0">
                            <a:latin typeface="Cambria Math" panose="02040503050406030204" pitchFamily="18" charset="0"/>
                          </a:rPr>
                          <m:t>2</m:t>
                        </m:r>
                      </m:sub>
                    </m:sSub>
                    <m:func>
                      <m:funcPr>
                        <m:ctrlPr>
                          <a:rPr lang="en-IN" b="0" i="1" smtClean="0">
                            <a:latin typeface="Cambria Math" panose="02040503050406030204" pitchFamily="18" charset="0"/>
                          </a:rPr>
                        </m:ctrlPr>
                      </m:funcPr>
                      <m:fName>
                        <m:r>
                          <m:rPr>
                            <m:sty m:val="p"/>
                          </m:rPr>
                          <a:rPr lang="en-IN" b="0" i="0" smtClean="0">
                            <a:latin typeface="Cambria Math" panose="02040503050406030204" pitchFamily="18" charset="0"/>
                          </a:rPr>
                          <m:t>ln</m:t>
                        </m:r>
                      </m:fName>
                      <m:e>
                        <m:d>
                          <m:dPr>
                            <m:ctrlPr>
                              <a:rPr lang="en-IN" b="0" i="1" smtClean="0">
                                <a:latin typeface="Cambria Math" panose="02040503050406030204" pitchFamily="18" charset="0"/>
                              </a:rPr>
                            </m:ctrlPr>
                          </m:dPr>
                          <m:e>
                            <m:f>
                              <m:fPr>
                                <m:ctrlPr>
                                  <a:rPr lang="en-IN" i="1">
                                    <a:latin typeface="Cambria Math" panose="02040503050406030204" pitchFamily="18" charset="0"/>
                                  </a:rPr>
                                </m:ctrlPr>
                              </m:fPr>
                              <m:num>
                                <m:sSub>
                                  <m:sSubPr>
                                    <m:ctrlPr>
                                      <a:rPr lang="en-IN" i="1">
                                        <a:latin typeface="Cambria Math" panose="02040503050406030204" pitchFamily="18" charset="0"/>
                                      </a:rPr>
                                    </m:ctrlPr>
                                  </m:sSubPr>
                                  <m:e>
                                    <m:r>
                                      <a:rPr lang="en-IN" b="0" i="1" smtClean="0">
                                        <a:latin typeface="Cambria Math" panose="02040503050406030204" pitchFamily="18" charset="0"/>
                                      </a:rPr>
                                      <m:t>𝑉</m:t>
                                    </m:r>
                                  </m:e>
                                  <m:sub>
                                    <m:r>
                                      <a:rPr lang="en-IN" b="0" i="1" smtClean="0">
                                        <a:latin typeface="Cambria Math" panose="02040503050406030204" pitchFamily="18" charset="0"/>
                                      </a:rPr>
                                      <m:t>1</m:t>
                                    </m:r>
                                  </m:sub>
                                </m:sSub>
                              </m:num>
                              <m:den>
                                <m:sSub>
                                  <m:sSubPr>
                                    <m:ctrlPr>
                                      <a:rPr lang="en-IN" i="1">
                                        <a:latin typeface="Cambria Math" panose="02040503050406030204" pitchFamily="18" charset="0"/>
                                      </a:rPr>
                                    </m:ctrlPr>
                                  </m:sSubPr>
                                  <m:e>
                                    <m:r>
                                      <a:rPr lang="en-IN" i="1">
                                        <a:latin typeface="Cambria Math" panose="02040503050406030204" pitchFamily="18" charset="0"/>
                                      </a:rPr>
                                      <m:t>𝑉</m:t>
                                    </m:r>
                                  </m:e>
                                  <m:sub>
                                    <m:r>
                                      <a:rPr lang="en-IN" b="0" i="1" smtClean="0">
                                        <a:latin typeface="Cambria Math" panose="02040503050406030204" pitchFamily="18" charset="0"/>
                                      </a:rPr>
                                      <m:t>2</m:t>
                                    </m:r>
                                  </m:sub>
                                </m:sSub>
                              </m:den>
                            </m:f>
                          </m:e>
                        </m:d>
                      </m:e>
                    </m:func>
                    <m:r>
                      <a:rPr lang="en-IN" b="0" i="0" smtClean="0">
                        <a:latin typeface="Cambria Math" panose="02040503050406030204" pitchFamily="18" charset="0"/>
                      </a:rPr>
                      <m:t>−</m:t>
                    </m:r>
                    <m:r>
                      <a:rPr lang="en-IN" i="1">
                        <a:latin typeface="Cambria Math" panose="02040503050406030204" pitchFamily="18" charset="0"/>
                      </a:rPr>
                      <m:t>𝑛𝑅</m:t>
                    </m:r>
                    <m:sSub>
                      <m:sSubPr>
                        <m:ctrlPr>
                          <a:rPr lang="en-IN" i="1">
                            <a:latin typeface="Cambria Math" panose="02040503050406030204" pitchFamily="18" charset="0"/>
                          </a:rPr>
                        </m:ctrlPr>
                      </m:sSubPr>
                      <m:e>
                        <m:r>
                          <a:rPr lang="en-IN" i="1">
                            <a:latin typeface="Cambria Math" panose="02040503050406030204" pitchFamily="18" charset="0"/>
                          </a:rPr>
                          <m:t>𝑇</m:t>
                        </m:r>
                      </m:e>
                      <m:sub>
                        <m:r>
                          <a:rPr lang="en-IN" b="0" i="1" smtClean="0">
                            <a:latin typeface="Cambria Math" panose="02040503050406030204" pitchFamily="18" charset="0"/>
                          </a:rPr>
                          <m:t>1</m:t>
                        </m:r>
                      </m:sub>
                    </m:sSub>
                    <m:func>
                      <m:funcPr>
                        <m:ctrlPr>
                          <a:rPr lang="en-IN" i="1">
                            <a:latin typeface="Cambria Math" panose="02040503050406030204" pitchFamily="18" charset="0"/>
                          </a:rPr>
                        </m:ctrlPr>
                      </m:funcPr>
                      <m:fName>
                        <m:r>
                          <m:rPr>
                            <m:sty m:val="p"/>
                          </m:rPr>
                          <a:rPr lang="en-IN">
                            <a:latin typeface="Cambria Math" panose="02040503050406030204" pitchFamily="18" charset="0"/>
                          </a:rPr>
                          <m:t>ln</m:t>
                        </m:r>
                      </m:fName>
                      <m:e>
                        <m:d>
                          <m:dPr>
                            <m:ctrlPr>
                              <a:rPr lang="en-IN" i="1">
                                <a:latin typeface="Cambria Math" panose="02040503050406030204" pitchFamily="18" charset="0"/>
                              </a:rPr>
                            </m:ctrlPr>
                          </m:dPr>
                          <m:e>
                            <m:f>
                              <m:fPr>
                                <m:ctrlPr>
                                  <a:rPr lang="en-IN" i="1">
                                    <a:latin typeface="Cambria Math" panose="02040503050406030204" pitchFamily="18" charset="0"/>
                                  </a:rPr>
                                </m:ctrlPr>
                              </m:fPr>
                              <m:num>
                                <m:sSub>
                                  <m:sSubPr>
                                    <m:ctrlPr>
                                      <a:rPr lang="en-IN" i="1">
                                        <a:latin typeface="Cambria Math" panose="02040503050406030204" pitchFamily="18" charset="0"/>
                                      </a:rPr>
                                    </m:ctrlPr>
                                  </m:sSubPr>
                                  <m:e>
                                    <m:r>
                                      <a:rPr lang="en-IN" i="1">
                                        <a:latin typeface="Cambria Math" panose="02040503050406030204" pitchFamily="18" charset="0"/>
                                      </a:rPr>
                                      <m:t>𝑉</m:t>
                                    </m:r>
                                  </m:e>
                                  <m:sub>
                                    <m:r>
                                      <a:rPr lang="en-IN" b="0" i="1" smtClean="0">
                                        <a:latin typeface="Cambria Math" panose="02040503050406030204" pitchFamily="18" charset="0"/>
                                      </a:rPr>
                                      <m:t>4</m:t>
                                    </m:r>
                                  </m:sub>
                                </m:sSub>
                              </m:num>
                              <m:den>
                                <m:sSub>
                                  <m:sSubPr>
                                    <m:ctrlPr>
                                      <a:rPr lang="en-IN" i="1">
                                        <a:latin typeface="Cambria Math" panose="02040503050406030204" pitchFamily="18" charset="0"/>
                                      </a:rPr>
                                    </m:ctrlPr>
                                  </m:sSubPr>
                                  <m:e>
                                    <m:r>
                                      <a:rPr lang="en-IN" i="1">
                                        <a:latin typeface="Cambria Math" panose="02040503050406030204" pitchFamily="18" charset="0"/>
                                      </a:rPr>
                                      <m:t>𝑉</m:t>
                                    </m:r>
                                  </m:e>
                                  <m:sub>
                                    <m:r>
                                      <a:rPr lang="en-IN" b="0" i="1" smtClean="0">
                                        <a:latin typeface="Cambria Math" panose="02040503050406030204" pitchFamily="18" charset="0"/>
                                      </a:rPr>
                                      <m:t>3</m:t>
                                    </m:r>
                                  </m:sub>
                                </m:sSub>
                              </m:den>
                            </m:f>
                          </m:e>
                        </m:d>
                      </m:e>
                    </m:func>
                  </m:oMath>
                </a14:m>
                <a:r>
                  <a:rPr lang="en-IN" dirty="0">
                    <a:latin typeface="Cambria Math" panose="02040503050406030204" pitchFamily="18" charset="0"/>
                  </a:rPr>
                  <a:t>	</a:t>
                </a:r>
                <a:r>
                  <a:rPr lang="en-IN" dirty="0"/>
                  <a:t> </a:t>
                </a:r>
                <a14:m>
                  <m:oMath xmlns:m="http://schemas.openxmlformats.org/officeDocument/2006/math">
                    <m:d>
                      <m:dPr>
                        <m:begChr m:val="{"/>
                        <m:endChr m:val="}"/>
                        <m:ctrlPr>
                          <a:rPr lang="en-IN" i="1">
                            <a:latin typeface="Cambria Math" panose="02040503050406030204" pitchFamily="18" charset="0"/>
                          </a:rPr>
                        </m:ctrlPr>
                      </m:dPr>
                      <m:e>
                        <m:r>
                          <a:rPr lang="en-IN" i="1">
                            <a:latin typeface="Cambria Math" panose="02040503050406030204" pitchFamily="18" charset="0"/>
                          </a:rPr>
                          <m:t>𝑤h𝑒𝑟𝑒</m:t>
                        </m:r>
                        <m:r>
                          <a:rPr lang="en-IN" i="1">
                            <a:latin typeface="Cambria Math" panose="02040503050406030204" pitchFamily="18" charset="0"/>
                          </a:rPr>
                          <m:t>,</m:t>
                        </m:r>
                        <m:d>
                          <m:dPr>
                            <m:ctrlPr>
                              <a:rPr lang="en-IN" i="1">
                                <a:latin typeface="Cambria Math" panose="02040503050406030204" pitchFamily="18" charset="0"/>
                              </a:rPr>
                            </m:ctrlPr>
                          </m:dPr>
                          <m:e>
                            <m:f>
                              <m:fPr>
                                <m:ctrlPr>
                                  <a:rPr lang="en-IN" i="1">
                                    <a:latin typeface="Cambria Math" panose="02040503050406030204" pitchFamily="18" charset="0"/>
                                  </a:rPr>
                                </m:ctrlPr>
                              </m:fPr>
                              <m:num>
                                <m:sSub>
                                  <m:sSubPr>
                                    <m:ctrlPr>
                                      <a:rPr lang="en-IN" i="1">
                                        <a:latin typeface="Cambria Math" panose="02040503050406030204" pitchFamily="18" charset="0"/>
                                      </a:rPr>
                                    </m:ctrlPr>
                                  </m:sSubPr>
                                  <m:e>
                                    <m:r>
                                      <a:rPr lang="en-IN" i="1">
                                        <a:latin typeface="Cambria Math" panose="02040503050406030204" pitchFamily="18" charset="0"/>
                                      </a:rPr>
                                      <m:t>𝑉</m:t>
                                    </m:r>
                                  </m:e>
                                  <m:sub>
                                    <m:r>
                                      <a:rPr lang="en-IN" b="0" i="1" smtClean="0">
                                        <a:latin typeface="Cambria Math" panose="02040503050406030204" pitchFamily="18" charset="0"/>
                                      </a:rPr>
                                      <m:t>4</m:t>
                                    </m:r>
                                  </m:sub>
                                </m:sSub>
                              </m:num>
                              <m:den>
                                <m:sSub>
                                  <m:sSubPr>
                                    <m:ctrlPr>
                                      <a:rPr lang="en-IN" i="1">
                                        <a:latin typeface="Cambria Math" panose="02040503050406030204" pitchFamily="18" charset="0"/>
                                      </a:rPr>
                                    </m:ctrlPr>
                                  </m:sSubPr>
                                  <m:e>
                                    <m:r>
                                      <a:rPr lang="en-IN" i="1">
                                        <a:latin typeface="Cambria Math" panose="02040503050406030204" pitchFamily="18" charset="0"/>
                                      </a:rPr>
                                      <m:t>𝑉</m:t>
                                    </m:r>
                                  </m:e>
                                  <m:sub>
                                    <m:r>
                                      <a:rPr lang="en-IN" b="0" i="1" smtClean="0">
                                        <a:latin typeface="Cambria Math" panose="02040503050406030204" pitchFamily="18" charset="0"/>
                                      </a:rPr>
                                      <m:t>3</m:t>
                                    </m:r>
                                  </m:sub>
                                </m:sSub>
                              </m:den>
                            </m:f>
                          </m:e>
                        </m:d>
                        <m:r>
                          <a:rPr lang="en-IN" i="1">
                            <a:latin typeface="Cambria Math" panose="02040503050406030204" pitchFamily="18" charset="0"/>
                          </a:rPr>
                          <m:t>=</m:t>
                        </m:r>
                        <m:d>
                          <m:dPr>
                            <m:ctrlPr>
                              <a:rPr lang="en-IN" i="1">
                                <a:latin typeface="Cambria Math" panose="02040503050406030204" pitchFamily="18" charset="0"/>
                              </a:rPr>
                            </m:ctrlPr>
                          </m:dPr>
                          <m:e>
                            <m:f>
                              <m:fPr>
                                <m:ctrlPr>
                                  <a:rPr lang="en-IN" i="1">
                                    <a:latin typeface="Cambria Math" panose="02040503050406030204" pitchFamily="18" charset="0"/>
                                  </a:rPr>
                                </m:ctrlPr>
                              </m:fPr>
                              <m:num>
                                <m:sSub>
                                  <m:sSubPr>
                                    <m:ctrlPr>
                                      <a:rPr lang="en-IN" i="1">
                                        <a:latin typeface="Cambria Math" panose="02040503050406030204" pitchFamily="18" charset="0"/>
                                      </a:rPr>
                                    </m:ctrlPr>
                                  </m:sSubPr>
                                  <m:e>
                                    <m:r>
                                      <a:rPr lang="en-IN" i="1">
                                        <a:latin typeface="Cambria Math" panose="02040503050406030204" pitchFamily="18" charset="0"/>
                                      </a:rPr>
                                      <m:t>𝑉</m:t>
                                    </m:r>
                                  </m:e>
                                  <m:sub>
                                    <m:r>
                                      <a:rPr lang="en-IN" b="0" i="1" smtClean="0">
                                        <a:latin typeface="Cambria Math" panose="02040503050406030204" pitchFamily="18" charset="0"/>
                                      </a:rPr>
                                      <m:t>1</m:t>
                                    </m:r>
                                  </m:sub>
                                </m:sSub>
                              </m:num>
                              <m:den>
                                <m:sSub>
                                  <m:sSubPr>
                                    <m:ctrlPr>
                                      <a:rPr lang="en-IN" i="1">
                                        <a:latin typeface="Cambria Math" panose="02040503050406030204" pitchFamily="18" charset="0"/>
                                      </a:rPr>
                                    </m:ctrlPr>
                                  </m:sSubPr>
                                  <m:e>
                                    <m:r>
                                      <a:rPr lang="en-IN" i="1">
                                        <a:latin typeface="Cambria Math" panose="02040503050406030204" pitchFamily="18" charset="0"/>
                                      </a:rPr>
                                      <m:t>𝑉</m:t>
                                    </m:r>
                                  </m:e>
                                  <m:sub>
                                    <m:r>
                                      <a:rPr lang="en-IN" b="0" i="1" smtClean="0">
                                        <a:latin typeface="Cambria Math" panose="02040503050406030204" pitchFamily="18" charset="0"/>
                                      </a:rPr>
                                      <m:t>2</m:t>
                                    </m:r>
                                  </m:sub>
                                </m:sSub>
                              </m:den>
                            </m:f>
                          </m:e>
                        </m:d>
                      </m:e>
                    </m:d>
                  </m:oMath>
                </a14:m>
                <a:r>
                  <a:rPr lang="en-IN" b="0" dirty="0"/>
                  <a:t> </a:t>
                </a:r>
              </a:p>
              <a:p>
                <a:pPr marL="0" indent="0">
                  <a:buNone/>
                </a:pPr>
                <a:endParaRPr lang="en-IN" sz="1100"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IN" b="0" i="1" smtClean="0">
                          <a:latin typeface="Cambria Math" panose="02040503050406030204" pitchFamily="18" charset="0"/>
                        </a:rPr>
                        <m:t>=</m:t>
                      </m:r>
                      <m:r>
                        <a:rPr lang="en-IN" b="0" i="1" smtClean="0">
                          <a:latin typeface="Cambria Math" panose="02040503050406030204" pitchFamily="18" charset="0"/>
                        </a:rPr>
                        <m:t>𝑛𝑅</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𝑇</m:t>
                              </m:r>
                            </m:e>
                            <m:sub>
                              <m:r>
                                <a:rPr lang="en-IN" b="0" i="1" smtClean="0">
                                  <a:latin typeface="Cambria Math" panose="02040503050406030204" pitchFamily="18" charset="0"/>
                                </a:rPr>
                                <m:t>2</m:t>
                              </m:r>
                            </m:sub>
                          </m:sSub>
                          <m:r>
                            <a:rPr lang="en-IN" b="0" i="1" smtClean="0">
                              <a:latin typeface="Cambria Math" panose="02040503050406030204" pitchFamily="18" charset="0"/>
                            </a:rPr>
                            <m:t>−</m:t>
                          </m:r>
                          <m:sSub>
                            <m:sSubPr>
                              <m:ctrlPr>
                                <a:rPr lang="en-IN" i="1">
                                  <a:latin typeface="Cambria Math" panose="02040503050406030204" pitchFamily="18" charset="0"/>
                                </a:rPr>
                              </m:ctrlPr>
                            </m:sSubPr>
                            <m:e>
                              <m:r>
                                <a:rPr lang="en-IN" i="1">
                                  <a:latin typeface="Cambria Math" panose="02040503050406030204" pitchFamily="18" charset="0"/>
                                </a:rPr>
                                <m:t>𝑇</m:t>
                              </m:r>
                            </m:e>
                            <m:sub>
                              <m:r>
                                <a:rPr lang="en-IN" i="1">
                                  <a:latin typeface="Cambria Math" panose="02040503050406030204" pitchFamily="18" charset="0"/>
                                </a:rPr>
                                <m:t>1</m:t>
                              </m:r>
                            </m:sub>
                          </m:sSub>
                        </m:e>
                      </m:d>
                      <m:func>
                        <m:funcPr>
                          <m:ctrlPr>
                            <a:rPr lang="en-IN" b="0" i="1" smtClean="0">
                              <a:latin typeface="Cambria Math" panose="02040503050406030204" pitchFamily="18" charset="0"/>
                            </a:rPr>
                          </m:ctrlPr>
                        </m:funcPr>
                        <m:fName>
                          <m:r>
                            <m:rPr>
                              <m:sty m:val="p"/>
                            </m:rPr>
                            <a:rPr lang="en-IN" b="0" i="0" smtClean="0">
                              <a:latin typeface="Cambria Math" panose="02040503050406030204" pitchFamily="18" charset="0"/>
                            </a:rPr>
                            <m:t>ln</m:t>
                          </m:r>
                        </m:fName>
                        <m:e>
                          <m:d>
                            <m:dPr>
                              <m:ctrlPr>
                                <a:rPr lang="en-IN" b="0" i="1" smtClean="0">
                                  <a:latin typeface="Cambria Math" panose="02040503050406030204" pitchFamily="18" charset="0"/>
                                </a:rPr>
                              </m:ctrlPr>
                            </m:dPr>
                            <m:e>
                              <m:f>
                                <m:fPr>
                                  <m:ctrlPr>
                                    <a:rPr lang="en-IN" i="1">
                                      <a:latin typeface="Cambria Math" panose="02040503050406030204" pitchFamily="18" charset="0"/>
                                    </a:rPr>
                                  </m:ctrlPr>
                                </m:fPr>
                                <m:num>
                                  <m:sSub>
                                    <m:sSubPr>
                                      <m:ctrlPr>
                                        <a:rPr lang="en-IN" i="1">
                                          <a:latin typeface="Cambria Math" panose="02040503050406030204" pitchFamily="18" charset="0"/>
                                        </a:rPr>
                                      </m:ctrlPr>
                                    </m:sSubPr>
                                    <m:e>
                                      <m:r>
                                        <a:rPr lang="en-IN" b="0" i="1" smtClean="0">
                                          <a:latin typeface="Cambria Math" panose="02040503050406030204" pitchFamily="18" charset="0"/>
                                        </a:rPr>
                                        <m:t>𝑉</m:t>
                                      </m:r>
                                    </m:e>
                                    <m:sub>
                                      <m:r>
                                        <a:rPr lang="en-IN" b="0" i="1" smtClean="0">
                                          <a:latin typeface="Cambria Math" panose="02040503050406030204" pitchFamily="18" charset="0"/>
                                        </a:rPr>
                                        <m:t>1</m:t>
                                      </m:r>
                                    </m:sub>
                                  </m:sSub>
                                </m:num>
                                <m:den>
                                  <m:sSub>
                                    <m:sSubPr>
                                      <m:ctrlPr>
                                        <a:rPr lang="en-IN" i="1">
                                          <a:latin typeface="Cambria Math" panose="02040503050406030204" pitchFamily="18" charset="0"/>
                                        </a:rPr>
                                      </m:ctrlPr>
                                    </m:sSubPr>
                                    <m:e>
                                      <m:r>
                                        <a:rPr lang="en-IN" i="1">
                                          <a:latin typeface="Cambria Math" panose="02040503050406030204" pitchFamily="18" charset="0"/>
                                        </a:rPr>
                                        <m:t>𝑉</m:t>
                                      </m:r>
                                    </m:e>
                                    <m:sub>
                                      <m:r>
                                        <a:rPr lang="en-IN" b="0" i="1" smtClean="0">
                                          <a:latin typeface="Cambria Math" panose="02040503050406030204" pitchFamily="18" charset="0"/>
                                        </a:rPr>
                                        <m:t>2</m:t>
                                      </m:r>
                                    </m:sub>
                                  </m:sSub>
                                </m:den>
                              </m:f>
                            </m:e>
                          </m:d>
                        </m:e>
                      </m:func>
                      <m:r>
                        <a:rPr lang="en-IN" b="1" i="1">
                          <a:latin typeface="Cambria Math" panose="02040503050406030204" pitchFamily="18" charset="0"/>
                        </a:rPr>
                        <m:t>=</m:t>
                      </m:r>
                      <m:r>
                        <a:rPr lang="en-IN" b="1" i="1" smtClean="0">
                          <a:latin typeface="Cambria Math" panose="02040503050406030204" pitchFamily="18" charset="0"/>
                        </a:rPr>
                        <m:t>−</m:t>
                      </m:r>
                      <m:r>
                        <a:rPr lang="en-IN" b="1" i="1">
                          <a:latin typeface="Cambria Math" panose="02040503050406030204" pitchFamily="18" charset="0"/>
                        </a:rPr>
                        <m:t>𝒏𝑹</m:t>
                      </m:r>
                      <m:r>
                        <a:rPr lang="en-IN" b="1" i="1">
                          <a:latin typeface="Cambria Math" panose="02040503050406030204" pitchFamily="18" charset="0"/>
                        </a:rPr>
                        <m:t>(</m:t>
                      </m:r>
                      <m:sSub>
                        <m:sSubPr>
                          <m:ctrlPr>
                            <a:rPr lang="en-IN" b="1" i="1">
                              <a:latin typeface="Cambria Math" panose="02040503050406030204" pitchFamily="18" charset="0"/>
                            </a:rPr>
                          </m:ctrlPr>
                        </m:sSubPr>
                        <m:e>
                          <m:r>
                            <a:rPr lang="en-IN" b="1" i="1">
                              <a:latin typeface="Cambria Math" panose="02040503050406030204" pitchFamily="18" charset="0"/>
                            </a:rPr>
                            <m:t>𝑻</m:t>
                          </m:r>
                        </m:e>
                        <m:sub>
                          <m:r>
                            <a:rPr lang="en-IN" b="1" i="1">
                              <a:latin typeface="Cambria Math" panose="02040503050406030204" pitchFamily="18" charset="0"/>
                            </a:rPr>
                            <m:t>𝟐</m:t>
                          </m:r>
                        </m:sub>
                      </m:sSub>
                      <m:r>
                        <a:rPr lang="en-IN" b="1" i="1">
                          <a:latin typeface="Cambria Math" panose="02040503050406030204" pitchFamily="18" charset="0"/>
                        </a:rPr>
                        <m:t>−</m:t>
                      </m:r>
                      <m:sSub>
                        <m:sSubPr>
                          <m:ctrlPr>
                            <a:rPr lang="en-IN" b="1" i="1">
                              <a:latin typeface="Cambria Math" panose="02040503050406030204" pitchFamily="18" charset="0"/>
                            </a:rPr>
                          </m:ctrlPr>
                        </m:sSubPr>
                        <m:e>
                          <m:r>
                            <a:rPr lang="en-IN" b="1" i="1">
                              <a:latin typeface="Cambria Math" panose="02040503050406030204" pitchFamily="18" charset="0"/>
                            </a:rPr>
                            <m:t>𝑻</m:t>
                          </m:r>
                        </m:e>
                        <m:sub>
                          <m:r>
                            <a:rPr lang="en-IN" b="1" i="1">
                              <a:latin typeface="Cambria Math" panose="02040503050406030204" pitchFamily="18" charset="0"/>
                            </a:rPr>
                            <m:t>𝟏</m:t>
                          </m:r>
                        </m:sub>
                      </m:sSub>
                      <m:r>
                        <a:rPr lang="en-IN" b="1" i="1">
                          <a:latin typeface="Cambria Math" panose="02040503050406030204" pitchFamily="18" charset="0"/>
                        </a:rPr>
                        <m:t>)</m:t>
                      </m:r>
                      <m:func>
                        <m:funcPr>
                          <m:ctrlPr>
                            <a:rPr lang="en-IN" b="1" i="1">
                              <a:latin typeface="Cambria Math" panose="02040503050406030204" pitchFamily="18" charset="0"/>
                            </a:rPr>
                          </m:ctrlPr>
                        </m:funcPr>
                        <m:fName>
                          <m:r>
                            <a:rPr lang="en-IN" b="1" i="1">
                              <a:latin typeface="Cambria Math" panose="02040503050406030204" pitchFamily="18" charset="0"/>
                            </a:rPr>
                            <m:t>𝒍𝒏</m:t>
                          </m:r>
                        </m:fName>
                        <m:e>
                          <m:d>
                            <m:dPr>
                              <m:ctrlPr>
                                <a:rPr lang="en-IN" b="1" i="1">
                                  <a:latin typeface="Cambria Math" panose="02040503050406030204" pitchFamily="18" charset="0"/>
                                </a:rPr>
                              </m:ctrlPr>
                            </m:dPr>
                            <m:e>
                              <m:f>
                                <m:fPr>
                                  <m:ctrlPr>
                                    <a:rPr lang="en-IN" b="1" i="1">
                                      <a:latin typeface="Cambria Math" panose="02040503050406030204" pitchFamily="18" charset="0"/>
                                    </a:rPr>
                                  </m:ctrlPr>
                                </m:fPr>
                                <m:num>
                                  <m:sSub>
                                    <m:sSubPr>
                                      <m:ctrlPr>
                                        <a:rPr lang="en-IN" b="1" i="1">
                                          <a:latin typeface="Cambria Math" panose="02040503050406030204" pitchFamily="18" charset="0"/>
                                        </a:rPr>
                                      </m:ctrlPr>
                                    </m:sSubPr>
                                    <m:e>
                                      <m:r>
                                        <a:rPr lang="en-IN" b="1" i="1">
                                          <a:latin typeface="Cambria Math" panose="02040503050406030204" pitchFamily="18" charset="0"/>
                                        </a:rPr>
                                        <m:t>𝑽</m:t>
                                      </m:r>
                                    </m:e>
                                    <m:sub>
                                      <m:r>
                                        <a:rPr lang="en-IN" b="1" i="1">
                                          <a:latin typeface="Cambria Math" panose="02040503050406030204" pitchFamily="18" charset="0"/>
                                        </a:rPr>
                                        <m:t>𝟐</m:t>
                                      </m:r>
                                    </m:sub>
                                  </m:sSub>
                                </m:num>
                                <m:den>
                                  <m:sSub>
                                    <m:sSubPr>
                                      <m:ctrlPr>
                                        <a:rPr lang="en-IN" b="1" i="1">
                                          <a:latin typeface="Cambria Math" panose="02040503050406030204" pitchFamily="18" charset="0"/>
                                        </a:rPr>
                                      </m:ctrlPr>
                                    </m:sSubPr>
                                    <m:e>
                                      <m:r>
                                        <a:rPr lang="en-IN" b="1" i="1">
                                          <a:latin typeface="Cambria Math" panose="02040503050406030204" pitchFamily="18" charset="0"/>
                                        </a:rPr>
                                        <m:t>𝑽</m:t>
                                      </m:r>
                                    </m:e>
                                    <m:sub>
                                      <m:r>
                                        <a:rPr lang="en-IN" b="1" i="1">
                                          <a:latin typeface="Cambria Math" panose="02040503050406030204" pitchFamily="18" charset="0"/>
                                        </a:rPr>
                                        <m:t>𝟏</m:t>
                                      </m:r>
                                    </m:sub>
                                  </m:sSub>
                                </m:den>
                              </m:f>
                            </m:e>
                          </m:d>
                        </m:e>
                      </m:func>
                    </m:oMath>
                  </m:oMathPara>
                </a14:m>
                <a:endParaRPr lang="en-IN" b="1" dirty="0">
                  <a:latin typeface="Cambria Math" panose="02040503050406030204" pitchFamily="18" charset="0"/>
                </a:endParaRPr>
              </a:p>
              <a:p>
                <a14:m>
                  <m:oMath xmlns:m="http://schemas.openxmlformats.org/officeDocument/2006/math">
                    <m:r>
                      <a:rPr lang="en-IN" b="0" i="1" smtClean="0">
                        <a:latin typeface="Cambria Math" panose="02040503050406030204" pitchFamily="18" charset="0"/>
                      </a:rPr>
                      <m:t>𝜂</m:t>
                    </m:r>
                    <m:r>
                      <a:rPr lang="en-IN" b="0" i="1" smtClean="0">
                        <a:latin typeface="Cambria Math" panose="02040503050406030204" pitchFamily="18" charset="0"/>
                      </a:rPr>
                      <m:t>=</m:t>
                    </m:r>
                    <m:f>
                      <m:fPr>
                        <m:ctrlPr>
                          <a:rPr lang="en-IN" i="1" smtClean="0">
                            <a:latin typeface="Cambria Math" panose="02040503050406030204" pitchFamily="18" charset="0"/>
                          </a:rPr>
                        </m:ctrlPr>
                      </m:fPr>
                      <m:num>
                        <m:r>
                          <a:rPr lang="en-IN" b="0" i="1" smtClean="0">
                            <a:latin typeface="Cambria Math" panose="02040503050406030204" pitchFamily="18" charset="0"/>
                          </a:rPr>
                          <m:t>𝑊</m:t>
                        </m:r>
                      </m:num>
                      <m:den>
                        <m:sSub>
                          <m:sSubPr>
                            <m:ctrlPr>
                              <a:rPr lang="en-IN" i="1" smtClean="0">
                                <a:latin typeface="Cambria Math" panose="02040503050406030204" pitchFamily="18" charset="0"/>
                              </a:rPr>
                            </m:ctrlPr>
                          </m:sSubPr>
                          <m:e>
                            <m:r>
                              <a:rPr lang="en-IN" i="1">
                                <a:latin typeface="Cambria Math" panose="02040503050406030204" pitchFamily="18" charset="0"/>
                              </a:rPr>
                              <m:t>𝑞</m:t>
                            </m:r>
                          </m:e>
                          <m:sub>
                            <m:r>
                              <a:rPr lang="en-IN" i="1">
                                <a:latin typeface="Cambria Math" panose="02040503050406030204" pitchFamily="18" charset="0"/>
                              </a:rPr>
                              <m:t>2</m:t>
                            </m:r>
                          </m:sub>
                        </m:sSub>
                      </m:den>
                    </m:f>
                    <m:r>
                      <a:rPr lang="en-IN" b="0" i="1" smtClean="0">
                        <a:latin typeface="Cambria Math" panose="02040503050406030204" pitchFamily="18" charset="0"/>
                      </a:rPr>
                      <m:t>=</m:t>
                    </m:r>
                    <m:f>
                      <m:fPr>
                        <m:ctrlPr>
                          <a:rPr lang="en-IN" b="0" i="1" smtClean="0">
                            <a:latin typeface="Cambria Math" panose="02040503050406030204" pitchFamily="18" charset="0"/>
                          </a:rPr>
                        </m:ctrlPr>
                      </m:fPr>
                      <m:num>
                        <m:sSub>
                          <m:sSubPr>
                            <m:ctrlPr>
                              <a:rPr lang="en-IN" i="1">
                                <a:latin typeface="Cambria Math" panose="02040503050406030204" pitchFamily="18" charset="0"/>
                              </a:rPr>
                            </m:ctrlPr>
                          </m:sSubPr>
                          <m:e>
                            <m:r>
                              <a:rPr lang="en-IN" b="0" i="1" smtClean="0">
                                <a:latin typeface="Cambria Math" panose="02040503050406030204" pitchFamily="18" charset="0"/>
                              </a:rPr>
                              <m:t>𝑇</m:t>
                            </m:r>
                          </m:e>
                          <m:sub>
                            <m:r>
                              <a:rPr lang="en-IN" i="1">
                                <a:latin typeface="Cambria Math" panose="02040503050406030204" pitchFamily="18" charset="0"/>
                              </a:rPr>
                              <m:t>2</m:t>
                            </m:r>
                          </m:sub>
                        </m:sSub>
                        <m:r>
                          <a:rPr lang="en-IN" b="0" i="1" smtClean="0">
                            <a:latin typeface="Cambria Math" panose="02040503050406030204" pitchFamily="18" charset="0"/>
                          </a:rPr>
                          <m:t>−</m:t>
                        </m:r>
                        <m:sSub>
                          <m:sSubPr>
                            <m:ctrlPr>
                              <a:rPr lang="en-IN" i="1">
                                <a:latin typeface="Cambria Math" panose="02040503050406030204" pitchFamily="18" charset="0"/>
                              </a:rPr>
                            </m:ctrlPr>
                          </m:sSubPr>
                          <m:e>
                            <m:r>
                              <a:rPr lang="en-IN" b="0" i="1" smtClean="0">
                                <a:latin typeface="Cambria Math" panose="02040503050406030204" pitchFamily="18" charset="0"/>
                              </a:rPr>
                              <m:t>𝑇</m:t>
                            </m:r>
                          </m:e>
                          <m:sub>
                            <m:r>
                              <a:rPr lang="en-IN" b="0" i="1" smtClean="0">
                                <a:latin typeface="Cambria Math" panose="02040503050406030204" pitchFamily="18" charset="0"/>
                              </a:rPr>
                              <m:t>1</m:t>
                            </m:r>
                          </m:sub>
                        </m:sSub>
                      </m:num>
                      <m:den>
                        <m:sSub>
                          <m:sSubPr>
                            <m:ctrlPr>
                              <a:rPr lang="en-IN" i="1">
                                <a:latin typeface="Cambria Math" panose="02040503050406030204" pitchFamily="18" charset="0"/>
                              </a:rPr>
                            </m:ctrlPr>
                          </m:sSubPr>
                          <m:e>
                            <m:r>
                              <a:rPr lang="en-IN" b="0" i="1" smtClean="0">
                                <a:latin typeface="Cambria Math" panose="02040503050406030204" pitchFamily="18" charset="0"/>
                              </a:rPr>
                              <m:t>𝑇</m:t>
                            </m:r>
                          </m:e>
                          <m:sub>
                            <m:r>
                              <a:rPr lang="en-IN" b="0" i="1" smtClean="0">
                                <a:latin typeface="Cambria Math" panose="02040503050406030204" pitchFamily="18" charset="0"/>
                              </a:rPr>
                              <m:t>2</m:t>
                            </m:r>
                          </m:sub>
                        </m:sSub>
                      </m:den>
                    </m:f>
                    <m:r>
                      <a:rPr lang="en-IN" b="0" i="1" smtClean="0">
                        <a:latin typeface="Cambria Math" panose="02040503050406030204" pitchFamily="18" charset="0"/>
                      </a:rPr>
                      <m:t>&lt;1                      </m:t>
                    </m:r>
                    <m:r>
                      <a:rPr lang="en-IN" b="0" i="1" smtClean="0">
                        <a:latin typeface="Cambria Math" panose="02040503050406030204" pitchFamily="18" charset="0"/>
                      </a:rPr>
                      <m:t>𝑊</m:t>
                    </m:r>
                    <m:r>
                      <a:rPr lang="en-IN" b="0" i="1" smtClean="0">
                        <a:latin typeface="Cambria Math" panose="02040503050406030204" pitchFamily="18" charset="0"/>
                      </a:rPr>
                      <m:t>=</m:t>
                    </m:r>
                    <m:sSub>
                      <m:sSubPr>
                        <m:ctrlPr>
                          <a:rPr lang="en-IN" i="1">
                            <a:latin typeface="Cambria Math" panose="02040503050406030204" pitchFamily="18" charset="0"/>
                          </a:rPr>
                        </m:ctrlPr>
                      </m:sSubPr>
                      <m:e>
                        <m:r>
                          <a:rPr lang="en-IN" i="1">
                            <a:latin typeface="Cambria Math" panose="02040503050406030204" pitchFamily="18" charset="0"/>
                          </a:rPr>
                          <m:t>𝑞</m:t>
                        </m:r>
                      </m:e>
                      <m:sub>
                        <m:r>
                          <a:rPr lang="en-IN" b="0" i="1" smtClean="0">
                            <a:latin typeface="Cambria Math" panose="02040503050406030204" pitchFamily="18" charset="0"/>
                          </a:rPr>
                          <m:t>2</m:t>
                        </m:r>
                      </m:sub>
                    </m:sSub>
                    <m:f>
                      <m:fPr>
                        <m:ctrlPr>
                          <a:rPr lang="en-IN" b="0" i="1" smtClean="0">
                            <a:latin typeface="Cambria Math" panose="02040503050406030204" pitchFamily="18" charset="0"/>
                          </a:rPr>
                        </m:ctrlPr>
                      </m:fPr>
                      <m:num>
                        <m:sSub>
                          <m:sSubPr>
                            <m:ctrlPr>
                              <a:rPr lang="en-IN" i="1">
                                <a:latin typeface="Cambria Math" panose="02040503050406030204" pitchFamily="18" charset="0"/>
                              </a:rPr>
                            </m:ctrlPr>
                          </m:sSubPr>
                          <m:e>
                            <m:r>
                              <a:rPr lang="en-IN" b="0" i="1" smtClean="0">
                                <a:latin typeface="Cambria Math" panose="02040503050406030204" pitchFamily="18" charset="0"/>
                              </a:rPr>
                              <m:t>𝑇</m:t>
                            </m:r>
                          </m:e>
                          <m:sub>
                            <m:r>
                              <a:rPr lang="en-IN" i="1">
                                <a:latin typeface="Cambria Math" panose="02040503050406030204" pitchFamily="18" charset="0"/>
                              </a:rPr>
                              <m:t>2</m:t>
                            </m:r>
                          </m:sub>
                        </m:sSub>
                        <m:r>
                          <a:rPr lang="en-IN" b="0" i="1" smtClean="0">
                            <a:latin typeface="Cambria Math" panose="02040503050406030204" pitchFamily="18" charset="0"/>
                          </a:rPr>
                          <m:t>−</m:t>
                        </m:r>
                        <m:sSub>
                          <m:sSubPr>
                            <m:ctrlPr>
                              <a:rPr lang="en-IN" i="1">
                                <a:latin typeface="Cambria Math" panose="02040503050406030204" pitchFamily="18" charset="0"/>
                              </a:rPr>
                            </m:ctrlPr>
                          </m:sSubPr>
                          <m:e>
                            <m:r>
                              <a:rPr lang="en-IN" b="0" i="1" smtClean="0">
                                <a:latin typeface="Cambria Math" panose="02040503050406030204" pitchFamily="18" charset="0"/>
                              </a:rPr>
                              <m:t>𝑇</m:t>
                            </m:r>
                          </m:e>
                          <m:sub>
                            <m:r>
                              <a:rPr lang="en-IN" b="0" i="1" smtClean="0">
                                <a:latin typeface="Cambria Math" panose="02040503050406030204" pitchFamily="18" charset="0"/>
                              </a:rPr>
                              <m:t>1</m:t>
                            </m:r>
                          </m:sub>
                        </m:sSub>
                      </m:num>
                      <m:den>
                        <m:sSub>
                          <m:sSubPr>
                            <m:ctrlPr>
                              <a:rPr lang="en-IN" i="1">
                                <a:latin typeface="Cambria Math" panose="02040503050406030204" pitchFamily="18" charset="0"/>
                              </a:rPr>
                            </m:ctrlPr>
                          </m:sSubPr>
                          <m:e>
                            <m:r>
                              <a:rPr lang="en-IN" b="0" i="1" smtClean="0">
                                <a:latin typeface="Cambria Math" panose="02040503050406030204" pitchFamily="18" charset="0"/>
                              </a:rPr>
                              <m:t>𝑇</m:t>
                            </m:r>
                          </m:e>
                          <m:sub>
                            <m:r>
                              <a:rPr lang="en-IN" b="0" i="1" smtClean="0">
                                <a:latin typeface="Cambria Math" panose="02040503050406030204" pitchFamily="18" charset="0"/>
                              </a:rPr>
                              <m:t>2</m:t>
                            </m:r>
                          </m:sub>
                        </m:sSub>
                      </m:den>
                    </m:f>
                  </m:oMath>
                </a14:m>
                <a:endParaRPr lang="en-IN" dirty="0"/>
              </a:p>
              <a:p>
                <a14:m>
                  <m:oMath xmlns:m="http://schemas.openxmlformats.org/officeDocument/2006/math">
                    <m:sSub>
                      <m:sSubPr>
                        <m:ctrlPr>
                          <a:rPr lang="en-IN" i="1" smtClean="0">
                            <a:latin typeface="Cambria Math" panose="02040503050406030204" pitchFamily="18" charset="0"/>
                          </a:rPr>
                        </m:ctrlPr>
                      </m:sSubPr>
                      <m:e>
                        <m:r>
                          <a:rPr lang="en-IN" b="0" i="1" smtClean="0">
                            <a:latin typeface="Cambria Math" panose="02040503050406030204" pitchFamily="18" charset="0"/>
                          </a:rPr>
                          <m:t>𝑊</m:t>
                        </m:r>
                        <m:r>
                          <a:rPr lang="en-IN" b="0" i="1" smtClean="0">
                            <a:latin typeface="Cambria Math" panose="02040503050406030204" pitchFamily="18" charset="0"/>
                          </a:rPr>
                          <m:t>&lt;</m:t>
                        </m:r>
                        <m:r>
                          <a:rPr lang="en-IN" i="1">
                            <a:latin typeface="Cambria Math" panose="02040503050406030204" pitchFamily="18" charset="0"/>
                          </a:rPr>
                          <m:t>𝑞</m:t>
                        </m:r>
                      </m:e>
                      <m:sub>
                        <m:r>
                          <a:rPr lang="en-IN" i="1" smtClean="0">
                            <a:latin typeface="Cambria Math" panose="02040503050406030204" pitchFamily="18" charset="0"/>
                          </a:rPr>
                          <m:t>2</m:t>
                        </m:r>
                      </m:sub>
                    </m:sSub>
                    <m:r>
                      <a:rPr lang="en-IN" b="0" i="1" smtClean="0">
                        <a:latin typeface="Cambria Math" panose="02040503050406030204" pitchFamily="18" charset="0"/>
                      </a:rPr>
                      <m:t> </m:t>
                    </m:r>
                    <m:r>
                      <a:rPr lang="en-IN" b="0" i="1" smtClean="0">
                        <a:latin typeface="Cambria Math" panose="02040503050406030204" pitchFamily="18" charset="0"/>
                      </a:rPr>
                      <m:t>𝑖</m:t>
                    </m:r>
                    <m:r>
                      <a:rPr lang="en-IN" b="0" i="1" smtClean="0">
                        <a:latin typeface="Cambria Math" panose="02040503050406030204" pitchFamily="18" charset="0"/>
                      </a:rPr>
                      <m:t>.</m:t>
                    </m:r>
                    <m:r>
                      <a:rPr lang="en-IN" b="0" i="1" smtClean="0">
                        <a:latin typeface="Cambria Math" panose="02040503050406030204" pitchFamily="18" charset="0"/>
                      </a:rPr>
                      <m:t>𝑒</m:t>
                    </m:r>
                    <m:r>
                      <a:rPr lang="en-IN" b="0" i="1" smtClean="0">
                        <a:latin typeface="Cambria Math" panose="02040503050406030204" pitchFamily="18" charset="0"/>
                      </a:rPr>
                      <m:t>. </m:t>
                    </m:r>
                    <m:r>
                      <a:rPr lang="en-IN" b="0" i="1" smtClean="0">
                        <a:latin typeface="Cambria Math" panose="02040503050406030204" pitchFamily="18" charset="0"/>
                      </a:rPr>
                      <m:t>𝑤𝑜𝑟𝑘</m:t>
                    </m:r>
                    <m:r>
                      <a:rPr lang="en-IN" b="0" i="1" smtClean="0">
                        <a:latin typeface="Cambria Math" panose="02040503050406030204" pitchFamily="18" charset="0"/>
                      </a:rPr>
                      <m:t> </m:t>
                    </m:r>
                    <m:r>
                      <a:rPr lang="en-IN" b="0" i="1" smtClean="0">
                        <a:latin typeface="Cambria Math" panose="02040503050406030204" pitchFamily="18" charset="0"/>
                      </a:rPr>
                      <m:t>𝑖𝑠</m:t>
                    </m:r>
                    <m:r>
                      <a:rPr lang="en-IN" b="0" i="1" smtClean="0">
                        <a:latin typeface="Cambria Math" panose="02040503050406030204" pitchFamily="18" charset="0"/>
                      </a:rPr>
                      <m:t> </m:t>
                    </m:r>
                    <m:r>
                      <a:rPr lang="en-IN" b="0" i="1" smtClean="0">
                        <a:latin typeface="Cambria Math" panose="02040503050406030204" pitchFamily="18" charset="0"/>
                      </a:rPr>
                      <m:t>𝑙𝑒𝑠𝑠</m:t>
                    </m:r>
                    <m:r>
                      <a:rPr lang="en-IN" b="0" i="1" smtClean="0">
                        <a:latin typeface="Cambria Math" panose="02040503050406030204" pitchFamily="18" charset="0"/>
                      </a:rPr>
                      <m:t> </m:t>
                    </m:r>
                    <m:r>
                      <a:rPr lang="en-IN" b="0" i="1" smtClean="0">
                        <a:latin typeface="Cambria Math" panose="02040503050406030204" pitchFamily="18" charset="0"/>
                      </a:rPr>
                      <m:t>𝑡h𝑎𝑛</m:t>
                    </m:r>
                    <m:r>
                      <a:rPr lang="en-IN" b="0" i="1" smtClean="0">
                        <a:latin typeface="Cambria Math" panose="02040503050406030204" pitchFamily="18" charset="0"/>
                      </a:rPr>
                      <m:t> </m:t>
                    </m:r>
                    <m:r>
                      <a:rPr lang="en-IN" b="0" i="1" smtClean="0">
                        <a:latin typeface="Cambria Math" panose="02040503050406030204" pitchFamily="18" charset="0"/>
                      </a:rPr>
                      <m:t>𝑡h𝑒</m:t>
                    </m:r>
                    <m:r>
                      <a:rPr lang="en-IN" b="0" i="1" smtClean="0">
                        <a:latin typeface="Cambria Math" panose="02040503050406030204" pitchFamily="18" charset="0"/>
                      </a:rPr>
                      <m:t> </m:t>
                    </m:r>
                    <m:r>
                      <a:rPr lang="en-IN" b="0" i="1" smtClean="0">
                        <a:latin typeface="Cambria Math" panose="02040503050406030204" pitchFamily="18" charset="0"/>
                      </a:rPr>
                      <m:t>h𝑒𝑎𝑡</m:t>
                    </m:r>
                    <m:r>
                      <a:rPr lang="en-IN" b="0" i="1" smtClean="0">
                        <a:latin typeface="Cambria Math" panose="02040503050406030204" pitchFamily="18" charset="0"/>
                      </a:rPr>
                      <m:t> </m:t>
                    </m:r>
                    <m:r>
                      <a:rPr lang="en-IN" b="0" i="1" smtClean="0">
                        <a:latin typeface="Cambria Math" panose="02040503050406030204" pitchFamily="18" charset="0"/>
                      </a:rPr>
                      <m:t>𝑎𝑏𝑠𝑜𝑟𝑏𝑒𝑑</m:t>
                    </m:r>
                    <m:r>
                      <a:rPr lang="en-IN" b="0" i="1" smtClean="0">
                        <a:latin typeface="Cambria Math" panose="02040503050406030204" pitchFamily="18" charset="0"/>
                      </a:rPr>
                      <m:t>.</m:t>
                    </m:r>
                  </m:oMath>
                </a14:m>
                <a:endParaRPr lang="en-IN" dirty="0"/>
              </a:p>
            </p:txBody>
          </p:sp>
        </mc:Choice>
        <mc:Fallback xmlns="">
          <p:sp>
            <p:nvSpPr>
              <p:cNvPr id="3" name="Content Placeholder 2">
                <a:extLst>
                  <a:ext uri="{FF2B5EF4-FFF2-40B4-BE49-F238E27FC236}">
                    <a16:creationId xmlns:a16="http://schemas.microsoft.com/office/drawing/2014/main" id="{FD2C1A92-DC21-390D-BCDF-659EB65CF0BB}"/>
                  </a:ext>
                </a:extLst>
              </p:cNvPr>
              <p:cNvSpPr>
                <a:spLocks noGrp="1" noRot="1" noChangeAspect="1" noMove="1" noResize="1" noEditPoints="1" noAdjustHandles="1" noChangeArrowheads="1" noChangeShapeType="1" noTextEdit="1"/>
              </p:cNvSpPr>
              <p:nvPr>
                <p:ph idx="1"/>
              </p:nvPr>
            </p:nvSpPr>
            <p:spPr>
              <a:xfrm>
                <a:off x="102740" y="595901"/>
                <a:ext cx="11887200" cy="6262099"/>
              </a:xfrm>
              <a:blipFill>
                <a:blip r:embed="rId3"/>
                <a:stretch>
                  <a:fillRect l="-615" t="-876"/>
                </a:stretch>
              </a:blipFill>
            </p:spPr>
            <p:txBody>
              <a:bodyPr/>
              <a:lstStyle/>
              <a:p>
                <a:r>
                  <a:rPr lang="en-IN">
                    <a:noFill/>
                  </a:rPr>
                  <a:t> </a:t>
                </a:r>
              </a:p>
            </p:txBody>
          </p:sp>
        </mc:Fallback>
      </mc:AlternateContent>
    </p:spTree>
    <p:extLst>
      <p:ext uri="{BB962C8B-B14F-4D97-AF65-F5344CB8AC3E}">
        <p14:creationId xmlns:p14="http://schemas.microsoft.com/office/powerpoint/2010/main" val="2886502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F8156EB-D9B5-8627-D38D-37B0A5F048D3}"/>
                  </a:ext>
                </a:extLst>
              </p:cNvPr>
              <p:cNvSpPr>
                <a:spLocks noGrp="1"/>
              </p:cNvSpPr>
              <p:nvPr>
                <p:ph type="title"/>
              </p:nvPr>
            </p:nvSpPr>
            <p:spPr>
              <a:xfrm>
                <a:off x="838200" y="36358"/>
                <a:ext cx="10515600" cy="384888"/>
              </a:xfrm>
            </p:spPr>
            <p:txBody>
              <a:bodyPr>
                <a:normAutofit fontScale="90000"/>
              </a:bodyPr>
              <a:lstStyle/>
              <a:p>
                <a:r>
                  <a:rPr lang="en-IN" sz="2400" b="1" dirty="0"/>
                  <a:t>Efficiency of Carnot Heat Engine, </a:t>
                </a:r>
                <a14:m>
                  <m:oMath xmlns:m="http://schemas.openxmlformats.org/officeDocument/2006/math">
                    <m:r>
                      <a:rPr lang="en-IN" sz="2400" b="0" i="1" smtClean="0">
                        <a:latin typeface="Cambria Math" panose="02040503050406030204" pitchFamily="18" charset="0"/>
                      </a:rPr>
                      <m:t>𝜂</m:t>
                    </m:r>
                  </m:oMath>
                </a14:m>
                <a:endParaRPr lang="en-IN" sz="2400" b="1" dirty="0"/>
              </a:p>
            </p:txBody>
          </p:sp>
        </mc:Choice>
        <mc:Fallback xmlns="">
          <p:sp>
            <p:nvSpPr>
              <p:cNvPr id="2" name="Title 1">
                <a:extLst>
                  <a:ext uri="{FF2B5EF4-FFF2-40B4-BE49-F238E27FC236}">
                    <a16:creationId xmlns:a16="http://schemas.microsoft.com/office/drawing/2014/main" id="{DF8156EB-D9B5-8627-D38D-37B0A5F048D3}"/>
                  </a:ext>
                </a:extLst>
              </p:cNvPr>
              <p:cNvSpPr>
                <a:spLocks noGrp="1" noRot="1" noChangeAspect="1" noMove="1" noResize="1" noEditPoints="1" noAdjustHandles="1" noChangeArrowheads="1" noChangeShapeType="1" noTextEdit="1"/>
              </p:cNvSpPr>
              <p:nvPr>
                <p:ph type="title"/>
              </p:nvPr>
            </p:nvSpPr>
            <p:spPr>
              <a:xfrm>
                <a:off x="838200" y="36358"/>
                <a:ext cx="10515600" cy="384888"/>
              </a:xfrm>
              <a:blipFill>
                <a:blip r:embed="rId2"/>
                <a:stretch>
                  <a:fillRect l="-754" t="-19048" b="-34921"/>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D2C1A92-DC21-390D-BCDF-659EB65CF0BB}"/>
                  </a:ext>
                </a:extLst>
              </p:cNvPr>
              <p:cNvSpPr>
                <a:spLocks noGrp="1"/>
              </p:cNvSpPr>
              <p:nvPr>
                <p:ph idx="1"/>
              </p:nvPr>
            </p:nvSpPr>
            <p:spPr>
              <a:xfrm>
                <a:off x="0" y="595900"/>
                <a:ext cx="12192000" cy="6262099"/>
              </a:xfrm>
            </p:spPr>
            <p:txBody>
              <a:bodyPr>
                <a:noAutofit/>
              </a:bodyPr>
              <a:lstStyle/>
              <a:p>
                <a14:m>
                  <m:oMath xmlns:m="http://schemas.openxmlformats.org/officeDocument/2006/math">
                    <m:r>
                      <m:rPr>
                        <m:nor/>
                      </m:rPr>
                      <a:rPr lang="en-IN" sz="2400" b="1" i="0" dirty="0" smtClean="0">
                        <a:latin typeface="Cambria Math" panose="02040503050406030204" pitchFamily="18" charset="0"/>
                      </a:rPr>
                      <m:t>The</m:t>
                    </m:r>
                    <m:r>
                      <m:rPr>
                        <m:nor/>
                      </m:rPr>
                      <a:rPr lang="en-IN" sz="2400" b="1" i="0" dirty="0" smtClean="0">
                        <a:latin typeface="Cambria Math" panose="02040503050406030204" pitchFamily="18" charset="0"/>
                      </a:rPr>
                      <m:t> </m:t>
                    </m:r>
                    <m:r>
                      <m:rPr>
                        <m:nor/>
                      </m:rPr>
                      <a:rPr lang="en-IN" sz="2400" b="1" i="0" dirty="0" smtClean="0">
                        <a:latin typeface="Cambria Math" panose="02040503050406030204" pitchFamily="18" charset="0"/>
                      </a:rPr>
                      <m:t>net</m:t>
                    </m:r>
                    <m:r>
                      <m:rPr>
                        <m:nor/>
                      </m:rPr>
                      <a:rPr lang="en-IN" sz="2400" b="1" dirty="0" smtClean="0">
                        <a:latin typeface="Cambria Math" panose="02040503050406030204" pitchFamily="18" charset="0"/>
                      </a:rPr>
                      <m:t> </m:t>
                    </m:r>
                    <m:r>
                      <m:rPr>
                        <m:nor/>
                      </m:rPr>
                      <a:rPr lang="en-IN" sz="2400" b="1" dirty="0" smtClean="0">
                        <a:latin typeface="Cambria Math" panose="02040503050406030204" pitchFamily="18" charset="0"/>
                      </a:rPr>
                      <m:t>heat</m:t>
                    </m:r>
                    <m:r>
                      <m:rPr>
                        <m:nor/>
                      </m:rPr>
                      <a:rPr lang="en-IN" sz="2400" b="1" dirty="0" smtClean="0">
                        <a:latin typeface="Cambria Math" panose="02040503050406030204" pitchFamily="18" charset="0"/>
                      </a:rPr>
                      <m:t> </m:t>
                    </m:r>
                    <m:r>
                      <m:rPr>
                        <m:nor/>
                      </m:rPr>
                      <a:rPr lang="en-IN" sz="2400" b="1" dirty="0" smtClean="0">
                        <a:latin typeface="Cambria Math" panose="02040503050406030204" pitchFamily="18" charset="0"/>
                      </a:rPr>
                      <m:t>absorbed</m:t>
                    </m:r>
                    <m:r>
                      <a:rPr lang="en-IN" sz="2400" b="0" i="0" dirty="0" smtClean="0">
                        <a:latin typeface="Cambria Math" panose="02040503050406030204" pitchFamily="18" charset="0"/>
                      </a:rPr>
                      <m:t>, </m:t>
                    </m:r>
                    <m:r>
                      <m:rPr>
                        <m:sty m:val="p"/>
                      </m:rPr>
                      <a:rPr lang="en-IN" sz="2400" b="0" i="0" smtClean="0">
                        <a:latin typeface="Cambria Math" panose="02040503050406030204" pitchFamily="18" charset="0"/>
                      </a:rPr>
                      <m:t>q</m:t>
                    </m:r>
                    <m:r>
                      <a:rPr lang="en-IN" sz="2400" b="0" i="0" smtClean="0">
                        <a:latin typeface="Cambria Math" panose="02040503050406030204" pitchFamily="18" charset="0"/>
                      </a:rPr>
                      <m:t>=</m:t>
                    </m:r>
                    <m:d>
                      <m:dPr>
                        <m:begChr m:val="|"/>
                        <m:endChr m:val="|"/>
                        <m:ctrlPr>
                          <a:rPr lang="en-IN" sz="2400" i="1" smtClean="0">
                            <a:latin typeface="Cambria Math" panose="02040503050406030204" pitchFamily="18" charset="0"/>
                          </a:rPr>
                        </m:ctrlPr>
                      </m:dPr>
                      <m:e>
                        <m:sSub>
                          <m:sSubPr>
                            <m:ctrlPr>
                              <a:rPr lang="en-IN" sz="2400" i="1">
                                <a:latin typeface="Cambria Math" panose="02040503050406030204" pitchFamily="18" charset="0"/>
                              </a:rPr>
                            </m:ctrlPr>
                          </m:sSubPr>
                          <m:e>
                            <m:r>
                              <a:rPr lang="en-IN" sz="2400" i="1">
                                <a:latin typeface="Cambria Math" panose="02040503050406030204" pitchFamily="18" charset="0"/>
                              </a:rPr>
                              <m:t>𝑞</m:t>
                            </m:r>
                          </m:e>
                          <m:sub>
                            <m:r>
                              <a:rPr lang="en-IN" sz="2400" i="1">
                                <a:latin typeface="Cambria Math" panose="02040503050406030204" pitchFamily="18" charset="0"/>
                              </a:rPr>
                              <m:t>2</m:t>
                            </m:r>
                          </m:sub>
                        </m:sSub>
                      </m:e>
                    </m:d>
                    <m:r>
                      <a:rPr lang="en-IN" sz="2400" b="0" i="1" smtClean="0">
                        <a:latin typeface="Cambria Math" panose="02040503050406030204" pitchFamily="18" charset="0"/>
                      </a:rPr>
                      <m:t>−</m:t>
                    </m:r>
                    <m:d>
                      <m:dPr>
                        <m:begChr m:val="|"/>
                        <m:endChr m:val="|"/>
                        <m:ctrlPr>
                          <a:rPr lang="en-IN" sz="2400" i="1">
                            <a:latin typeface="Cambria Math" panose="02040503050406030204" pitchFamily="18" charset="0"/>
                          </a:rPr>
                        </m:ctrlPr>
                      </m:dPr>
                      <m:e>
                        <m:sSub>
                          <m:sSubPr>
                            <m:ctrlPr>
                              <a:rPr lang="en-IN" sz="2400" i="1">
                                <a:latin typeface="Cambria Math" panose="02040503050406030204" pitchFamily="18" charset="0"/>
                              </a:rPr>
                            </m:ctrlPr>
                          </m:sSubPr>
                          <m:e>
                            <m:r>
                              <a:rPr lang="en-IN" sz="2400" i="1">
                                <a:latin typeface="Cambria Math" panose="02040503050406030204" pitchFamily="18" charset="0"/>
                              </a:rPr>
                              <m:t>𝑞</m:t>
                            </m:r>
                          </m:e>
                          <m:sub>
                            <m:r>
                              <a:rPr lang="en-IN" sz="2400" i="1">
                                <a:latin typeface="Cambria Math" panose="02040503050406030204" pitchFamily="18" charset="0"/>
                              </a:rPr>
                              <m:t>1</m:t>
                            </m:r>
                          </m:sub>
                        </m:sSub>
                      </m:e>
                    </m:d>
                    <m:r>
                      <a:rPr lang="en-IN" sz="2400" b="0" i="1" smtClean="0">
                        <a:latin typeface="Cambria Math" panose="02040503050406030204" pitchFamily="18" charset="0"/>
                      </a:rPr>
                      <m:t>=</m:t>
                    </m:r>
                    <m:sSub>
                      <m:sSubPr>
                        <m:ctrlPr>
                          <a:rPr lang="en-IN" sz="2400" i="1">
                            <a:latin typeface="Cambria Math" panose="02040503050406030204" pitchFamily="18" charset="0"/>
                          </a:rPr>
                        </m:ctrlPr>
                      </m:sSubPr>
                      <m:e>
                        <m:r>
                          <a:rPr lang="en-IN" sz="2400" i="1">
                            <a:latin typeface="Cambria Math" panose="02040503050406030204" pitchFamily="18" charset="0"/>
                          </a:rPr>
                          <m:t>𝑞</m:t>
                        </m:r>
                      </m:e>
                      <m:sub>
                        <m:r>
                          <a:rPr lang="en-IN" sz="2400" i="1">
                            <a:latin typeface="Cambria Math" panose="02040503050406030204" pitchFamily="18" charset="0"/>
                          </a:rPr>
                          <m:t>2</m:t>
                        </m:r>
                      </m:sub>
                    </m:sSub>
                    <m:r>
                      <a:rPr lang="en-IN" sz="2400" b="0" i="1" smtClean="0">
                        <a:latin typeface="Cambria Math" panose="02040503050406030204" pitchFamily="18" charset="0"/>
                      </a:rPr>
                      <m:t>+</m:t>
                    </m:r>
                    <m:sSub>
                      <m:sSubPr>
                        <m:ctrlPr>
                          <a:rPr lang="en-IN" sz="2400" i="1">
                            <a:latin typeface="Cambria Math" panose="02040503050406030204" pitchFamily="18" charset="0"/>
                          </a:rPr>
                        </m:ctrlPr>
                      </m:sSubPr>
                      <m:e>
                        <m:r>
                          <a:rPr lang="en-IN" sz="2400" i="1">
                            <a:latin typeface="Cambria Math" panose="02040503050406030204" pitchFamily="18" charset="0"/>
                          </a:rPr>
                          <m:t>𝑞</m:t>
                        </m:r>
                      </m:e>
                      <m:sub>
                        <m:r>
                          <a:rPr lang="en-IN" sz="2400" i="1">
                            <a:latin typeface="Cambria Math" panose="02040503050406030204" pitchFamily="18" charset="0"/>
                          </a:rPr>
                          <m:t>1</m:t>
                        </m:r>
                      </m:sub>
                    </m:sSub>
                  </m:oMath>
                </a14:m>
                <a:endParaRPr lang="en-IN" sz="2400" b="0" dirty="0">
                  <a:latin typeface="Cambria Math" panose="02040503050406030204" pitchFamily="18" charset="0"/>
                </a:endParaRPr>
              </a:p>
              <a:p>
                <a:pPr marL="0" indent="0">
                  <a:buNone/>
                </a:pPr>
                <a:r>
                  <a:rPr lang="en-IN" sz="2400" b="0" dirty="0"/>
                  <a:t>				</a:t>
                </a:r>
                <a14:m>
                  <m:oMath xmlns:m="http://schemas.openxmlformats.org/officeDocument/2006/math">
                    <m:r>
                      <a:rPr lang="en-IN" sz="2400" b="0" i="1" smtClean="0">
                        <a:latin typeface="Cambria Math" panose="02040503050406030204" pitchFamily="18" charset="0"/>
                      </a:rPr>
                      <m:t>=</m:t>
                    </m:r>
                    <m:r>
                      <a:rPr lang="en-IN" sz="2400" b="0" i="1" smtClean="0">
                        <a:latin typeface="Cambria Math" panose="02040503050406030204" pitchFamily="18" charset="0"/>
                      </a:rPr>
                      <m:t>𝑛𝑅</m:t>
                    </m:r>
                    <m:sSub>
                      <m:sSubPr>
                        <m:ctrlPr>
                          <a:rPr lang="en-IN" sz="2400" b="0" i="1" smtClean="0">
                            <a:latin typeface="Cambria Math" panose="02040503050406030204" pitchFamily="18" charset="0"/>
                          </a:rPr>
                        </m:ctrlPr>
                      </m:sSubPr>
                      <m:e>
                        <m:r>
                          <a:rPr lang="en-IN" sz="2400" b="0" i="1" smtClean="0">
                            <a:latin typeface="Cambria Math" panose="02040503050406030204" pitchFamily="18" charset="0"/>
                          </a:rPr>
                          <m:t>𝑇</m:t>
                        </m:r>
                      </m:e>
                      <m:sub>
                        <m:r>
                          <a:rPr lang="en-IN" sz="2400" b="0" i="1" smtClean="0">
                            <a:latin typeface="Cambria Math" panose="02040503050406030204" pitchFamily="18" charset="0"/>
                          </a:rPr>
                          <m:t>2</m:t>
                        </m:r>
                      </m:sub>
                    </m:sSub>
                    <m:func>
                      <m:funcPr>
                        <m:ctrlPr>
                          <a:rPr lang="en-IN" sz="2400" b="0" i="1" smtClean="0">
                            <a:latin typeface="Cambria Math" panose="02040503050406030204" pitchFamily="18" charset="0"/>
                          </a:rPr>
                        </m:ctrlPr>
                      </m:funcPr>
                      <m:fName>
                        <m:r>
                          <m:rPr>
                            <m:sty m:val="p"/>
                          </m:rPr>
                          <a:rPr lang="en-IN" sz="2400" b="0" i="0" smtClean="0">
                            <a:latin typeface="Cambria Math" panose="02040503050406030204" pitchFamily="18" charset="0"/>
                          </a:rPr>
                          <m:t>ln</m:t>
                        </m:r>
                      </m:fName>
                      <m:e>
                        <m:d>
                          <m:dPr>
                            <m:ctrlPr>
                              <a:rPr lang="en-IN" sz="2400" b="0" i="1" smtClean="0">
                                <a:latin typeface="Cambria Math" panose="02040503050406030204" pitchFamily="18" charset="0"/>
                              </a:rPr>
                            </m:ctrlPr>
                          </m:dPr>
                          <m:e>
                            <m:f>
                              <m:fPr>
                                <m:ctrlPr>
                                  <a:rPr lang="en-IN" sz="2400" i="1">
                                    <a:latin typeface="Cambria Math" panose="02040503050406030204" pitchFamily="18" charset="0"/>
                                  </a:rPr>
                                </m:ctrlPr>
                              </m:fPr>
                              <m:num>
                                <m:sSub>
                                  <m:sSubPr>
                                    <m:ctrlPr>
                                      <a:rPr lang="en-IN" sz="2400" i="1">
                                        <a:latin typeface="Cambria Math" panose="02040503050406030204" pitchFamily="18" charset="0"/>
                                      </a:rPr>
                                    </m:ctrlPr>
                                  </m:sSubPr>
                                  <m:e>
                                    <m:r>
                                      <a:rPr lang="en-IN" sz="2400" b="0" i="1" smtClean="0">
                                        <a:latin typeface="Cambria Math" panose="02040503050406030204" pitchFamily="18" charset="0"/>
                                      </a:rPr>
                                      <m:t>𝑉</m:t>
                                    </m:r>
                                  </m:e>
                                  <m:sub>
                                    <m:r>
                                      <a:rPr lang="en-IN" sz="2400" i="1">
                                        <a:latin typeface="Cambria Math" panose="02040503050406030204" pitchFamily="18" charset="0"/>
                                      </a:rPr>
                                      <m:t>2</m:t>
                                    </m:r>
                                  </m:sub>
                                </m:sSub>
                              </m:num>
                              <m:den>
                                <m:sSub>
                                  <m:sSubPr>
                                    <m:ctrlPr>
                                      <a:rPr lang="en-IN" sz="2400" i="1">
                                        <a:latin typeface="Cambria Math" panose="02040503050406030204" pitchFamily="18" charset="0"/>
                                      </a:rPr>
                                    </m:ctrlPr>
                                  </m:sSubPr>
                                  <m:e>
                                    <m:r>
                                      <a:rPr lang="en-IN" sz="2400" i="1">
                                        <a:latin typeface="Cambria Math" panose="02040503050406030204" pitchFamily="18" charset="0"/>
                                      </a:rPr>
                                      <m:t>𝑉</m:t>
                                    </m:r>
                                  </m:e>
                                  <m:sub>
                                    <m:r>
                                      <a:rPr lang="en-IN" sz="2400" b="0" i="1" smtClean="0">
                                        <a:latin typeface="Cambria Math" panose="02040503050406030204" pitchFamily="18" charset="0"/>
                                      </a:rPr>
                                      <m:t>1</m:t>
                                    </m:r>
                                  </m:sub>
                                </m:sSub>
                              </m:den>
                            </m:f>
                          </m:e>
                        </m:d>
                      </m:e>
                    </m:func>
                    <m:r>
                      <a:rPr lang="en-IN" sz="2400" b="0" i="0" smtClean="0">
                        <a:latin typeface="Cambria Math" panose="02040503050406030204" pitchFamily="18" charset="0"/>
                      </a:rPr>
                      <m:t>−</m:t>
                    </m:r>
                  </m:oMath>
                </a14:m>
                <a:r>
                  <a:rPr lang="en-IN" sz="2400" dirty="0"/>
                  <a:t> </a:t>
                </a:r>
                <a14:m>
                  <m:oMath xmlns:m="http://schemas.openxmlformats.org/officeDocument/2006/math">
                    <m:r>
                      <a:rPr lang="en-IN" sz="2400" i="1">
                        <a:latin typeface="Cambria Math" panose="02040503050406030204" pitchFamily="18" charset="0"/>
                      </a:rPr>
                      <m:t>𝑛𝑅</m:t>
                    </m:r>
                    <m:sSub>
                      <m:sSubPr>
                        <m:ctrlPr>
                          <a:rPr lang="en-IN" sz="2400" i="1">
                            <a:latin typeface="Cambria Math" panose="02040503050406030204" pitchFamily="18" charset="0"/>
                          </a:rPr>
                        </m:ctrlPr>
                      </m:sSubPr>
                      <m:e>
                        <m:r>
                          <a:rPr lang="en-IN" sz="2400" i="1">
                            <a:latin typeface="Cambria Math" panose="02040503050406030204" pitchFamily="18" charset="0"/>
                          </a:rPr>
                          <m:t>𝑇</m:t>
                        </m:r>
                      </m:e>
                      <m:sub>
                        <m:r>
                          <a:rPr lang="en-IN" sz="2400" b="0" i="1" smtClean="0">
                            <a:latin typeface="Cambria Math" panose="02040503050406030204" pitchFamily="18" charset="0"/>
                          </a:rPr>
                          <m:t>1</m:t>
                        </m:r>
                      </m:sub>
                    </m:sSub>
                    <m:func>
                      <m:funcPr>
                        <m:ctrlPr>
                          <a:rPr lang="en-IN" sz="2400" i="1">
                            <a:latin typeface="Cambria Math" panose="02040503050406030204" pitchFamily="18" charset="0"/>
                          </a:rPr>
                        </m:ctrlPr>
                      </m:funcPr>
                      <m:fName>
                        <m:r>
                          <m:rPr>
                            <m:sty m:val="p"/>
                          </m:rPr>
                          <a:rPr lang="en-IN" sz="2400">
                            <a:latin typeface="Cambria Math" panose="02040503050406030204" pitchFamily="18" charset="0"/>
                          </a:rPr>
                          <m:t>ln</m:t>
                        </m:r>
                      </m:fName>
                      <m:e>
                        <m:d>
                          <m:dPr>
                            <m:ctrlPr>
                              <a:rPr lang="en-IN" sz="2400" i="1">
                                <a:latin typeface="Cambria Math" panose="02040503050406030204" pitchFamily="18" charset="0"/>
                              </a:rPr>
                            </m:ctrlPr>
                          </m:dPr>
                          <m:e>
                            <m:f>
                              <m:fPr>
                                <m:ctrlPr>
                                  <a:rPr lang="en-IN" sz="2400" i="1">
                                    <a:latin typeface="Cambria Math" panose="02040503050406030204" pitchFamily="18" charset="0"/>
                                  </a:rPr>
                                </m:ctrlPr>
                              </m:fPr>
                              <m:num>
                                <m:sSub>
                                  <m:sSubPr>
                                    <m:ctrlPr>
                                      <a:rPr lang="en-IN" sz="2400" i="1">
                                        <a:latin typeface="Cambria Math" panose="02040503050406030204" pitchFamily="18" charset="0"/>
                                      </a:rPr>
                                    </m:ctrlPr>
                                  </m:sSubPr>
                                  <m:e>
                                    <m:r>
                                      <a:rPr lang="en-IN" sz="2400" i="1">
                                        <a:latin typeface="Cambria Math" panose="02040503050406030204" pitchFamily="18" charset="0"/>
                                      </a:rPr>
                                      <m:t>𝑉</m:t>
                                    </m:r>
                                  </m:e>
                                  <m:sub>
                                    <m:r>
                                      <a:rPr lang="en-IN" sz="2400" b="0" i="1" smtClean="0">
                                        <a:latin typeface="Cambria Math" panose="02040503050406030204" pitchFamily="18" charset="0"/>
                                      </a:rPr>
                                      <m:t>4</m:t>
                                    </m:r>
                                  </m:sub>
                                </m:sSub>
                              </m:num>
                              <m:den>
                                <m:sSub>
                                  <m:sSubPr>
                                    <m:ctrlPr>
                                      <a:rPr lang="en-IN" sz="2400" i="1">
                                        <a:latin typeface="Cambria Math" panose="02040503050406030204" pitchFamily="18" charset="0"/>
                                      </a:rPr>
                                    </m:ctrlPr>
                                  </m:sSubPr>
                                  <m:e>
                                    <m:r>
                                      <a:rPr lang="en-IN" sz="2400" i="1">
                                        <a:latin typeface="Cambria Math" panose="02040503050406030204" pitchFamily="18" charset="0"/>
                                      </a:rPr>
                                      <m:t>𝑉</m:t>
                                    </m:r>
                                  </m:e>
                                  <m:sub>
                                    <m:r>
                                      <a:rPr lang="en-IN" sz="2400" b="0" i="1" smtClean="0">
                                        <a:latin typeface="Cambria Math" panose="02040503050406030204" pitchFamily="18" charset="0"/>
                                      </a:rPr>
                                      <m:t>3</m:t>
                                    </m:r>
                                  </m:sub>
                                </m:sSub>
                              </m:den>
                            </m:f>
                          </m:e>
                        </m:d>
                      </m:e>
                    </m:func>
                  </m:oMath>
                </a14:m>
                <a:endParaRPr lang="en-IN" sz="2400" b="0" dirty="0">
                  <a:latin typeface="Cambria Math" panose="02040503050406030204" pitchFamily="18" charset="0"/>
                </a:endParaRPr>
              </a:p>
              <a:p>
                <a:pPr marL="0" indent="0">
                  <a:buNone/>
                </a:pPr>
                <a:r>
                  <a:rPr lang="en-IN" sz="2400" dirty="0">
                    <a:latin typeface="Cambria Math" panose="02040503050406030204" pitchFamily="18" charset="0"/>
                  </a:rPr>
                  <a:t>		</a:t>
                </a:r>
                <a14:m>
                  <m:oMath xmlns:m="http://schemas.openxmlformats.org/officeDocument/2006/math">
                    <m:r>
                      <a:rPr lang="en-IN" sz="2400" b="1" i="1" smtClean="0">
                        <a:latin typeface="Cambria Math" panose="02040503050406030204" pitchFamily="18" charset="0"/>
                      </a:rPr>
                      <m:t>=</m:t>
                    </m:r>
                    <m:r>
                      <a:rPr lang="en-IN" sz="2400" b="1" i="1" smtClean="0">
                        <a:latin typeface="Cambria Math" panose="02040503050406030204" pitchFamily="18" charset="0"/>
                      </a:rPr>
                      <m:t>𝒏𝑹</m:t>
                    </m:r>
                    <m:r>
                      <a:rPr lang="en-IN" sz="2400" b="1" i="1" smtClean="0">
                        <a:latin typeface="Cambria Math" panose="02040503050406030204" pitchFamily="18" charset="0"/>
                      </a:rPr>
                      <m:t>(</m:t>
                    </m:r>
                    <m:sSub>
                      <m:sSubPr>
                        <m:ctrlPr>
                          <a:rPr lang="en-IN" sz="2400" b="1" i="1" smtClean="0">
                            <a:latin typeface="Cambria Math" panose="02040503050406030204" pitchFamily="18" charset="0"/>
                          </a:rPr>
                        </m:ctrlPr>
                      </m:sSubPr>
                      <m:e>
                        <m:r>
                          <a:rPr lang="en-IN" sz="2400" b="1" i="1" smtClean="0">
                            <a:latin typeface="Cambria Math" panose="02040503050406030204" pitchFamily="18" charset="0"/>
                          </a:rPr>
                          <m:t>𝑻</m:t>
                        </m:r>
                      </m:e>
                      <m:sub>
                        <m:r>
                          <a:rPr lang="en-IN" sz="2400" b="1" i="1" smtClean="0">
                            <a:latin typeface="Cambria Math" panose="02040503050406030204" pitchFamily="18" charset="0"/>
                          </a:rPr>
                          <m:t>𝟐</m:t>
                        </m:r>
                      </m:sub>
                    </m:sSub>
                    <m:sSub>
                      <m:sSubPr>
                        <m:ctrlPr>
                          <a:rPr lang="en-IN" sz="2400" b="1" i="1">
                            <a:latin typeface="Cambria Math" panose="02040503050406030204" pitchFamily="18" charset="0"/>
                          </a:rPr>
                        </m:ctrlPr>
                      </m:sSubPr>
                      <m:e>
                        <m:r>
                          <a:rPr lang="en-IN" sz="2400" b="1" i="1" smtClean="0">
                            <a:latin typeface="Cambria Math" panose="02040503050406030204" pitchFamily="18" charset="0"/>
                          </a:rPr>
                          <m:t>−</m:t>
                        </m:r>
                        <m:r>
                          <a:rPr lang="en-IN" sz="2400" b="1" i="1">
                            <a:latin typeface="Cambria Math" panose="02040503050406030204" pitchFamily="18" charset="0"/>
                          </a:rPr>
                          <m:t>𝑻</m:t>
                        </m:r>
                      </m:e>
                      <m:sub>
                        <m:r>
                          <a:rPr lang="en-IN" sz="2400" b="1" i="1">
                            <a:latin typeface="Cambria Math" panose="02040503050406030204" pitchFamily="18" charset="0"/>
                          </a:rPr>
                          <m:t>𝟏</m:t>
                        </m:r>
                      </m:sub>
                    </m:sSub>
                    <m:r>
                      <a:rPr lang="en-IN" sz="2400" b="1" i="1" smtClean="0">
                        <a:latin typeface="Cambria Math" panose="02040503050406030204" pitchFamily="18" charset="0"/>
                      </a:rPr>
                      <m:t>)</m:t>
                    </m:r>
                    <m:func>
                      <m:funcPr>
                        <m:ctrlPr>
                          <a:rPr lang="en-IN" sz="2400" b="1" i="1" smtClean="0">
                            <a:latin typeface="Cambria Math" panose="02040503050406030204" pitchFamily="18" charset="0"/>
                          </a:rPr>
                        </m:ctrlPr>
                      </m:funcPr>
                      <m:fName>
                        <m:r>
                          <a:rPr lang="en-IN" sz="2400" b="1" i="0" smtClean="0">
                            <a:latin typeface="Cambria Math" panose="02040503050406030204" pitchFamily="18" charset="0"/>
                          </a:rPr>
                          <m:t>𝐥𝐧</m:t>
                        </m:r>
                      </m:fName>
                      <m:e>
                        <m:d>
                          <m:dPr>
                            <m:ctrlPr>
                              <a:rPr lang="en-IN" sz="2400" b="1" i="1" smtClean="0">
                                <a:latin typeface="Cambria Math" panose="02040503050406030204" pitchFamily="18" charset="0"/>
                              </a:rPr>
                            </m:ctrlPr>
                          </m:dPr>
                          <m:e>
                            <m:f>
                              <m:fPr>
                                <m:ctrlPr>
                                  <a:rPr lang="en-IN" sz="2400" b="1" i="1">
                                    <a:latin typeface="Cambria Math" panose="02040503050406030204" pitchFamily="18" charset="0"/>
                                  </a:rPr>
                                </m:ctrlPr>
                              </m:fPr>
                              <m:num>
                                <m:sSub>
                                  <m:sSubPr>
                                    <m:ctrlPr>
                                      <a:rPr lang="en-IN" sz="2400" b="1" i="1">
                                        <a:latin typeface="Cambria Math" panose="02040503050406030204" pitchFamily="18" charset="0"/>
                                      </a:rPr>
                                    </m:ctrlPr>
                                  </m:sSubPr>
                                  <m:e>
                                    <m:r>
                                      <a:rPr lang="en-IN" sz="2400" b="1" i="1" smtClean="0">
                                        <a:latin typeface="Cambria Math" panose="02040503050406030204" pitchFamily="18" charset="0"/>
                                      </a:rPr>
                                      <m:t>𝑽</m:t>
                                    </m:r>
                                  </m:e>
                                  <m:sub>
                                    <m:r>
                                      <a:rPr lang="en-IN" sz="2400" b="1" i="1">
                                        <a:latin typeface="Cambria Math" panose="02040503050406030204" pitchFamily="18" charset="0"/>
                                      </a:rPr>
                                      <m:t>𝟐</m:t>
                                    </m:r>
                                  </m:sub>
                                </m:sSub>
                              </m:num>
                              <m:den>
                                <m:sSub>
                                  <m:sSubPr>
                                    <m:ctrlPr>
                                      <a:rPr lang="en-IN" sz="2400" b="1" i="1">
                                        <a:latin typeface="Cambria Math" panose="02040503050406030204" pitchFamily="18" charset="0"/>
                                      </a:rPr>
                                    </m:ctrlPr>
                                  </m:sSubPr>
                                  <m:e>
                                    <m:r>
                                      <a:rPr lang="en-IN" sz="2400" b="1" i="1">
                                        <a:latin typeface="Cambria Math" panose="02040503050406030204" pitchFamily="18" charset="0"/>
                                      </a:rPr>
                                      <m:t>𝑽</m:t>
                                    </m:r>
                                  </m:e>
                                  <m:sub>
                                    <m:r>
                                      <a:rPr lang="en-IN" sz="2400" b="1" i="1" smtClean="0">
                                        <a:latin typeface="Cambria Math" panose="02040503050406030204" pitchFamily="18" charset="0"/>
                                      </a:rPr>
                                      <m:t>𝟏</m:t>
                                    </m:r>
                                  </m:sub>
                                </m:sSub>
                              </m:den>
                            </m:f>
                          </m:e>
                        </m:d>
                      </m:e>
                    </m:func>
                  </m:oMath>
                </a14:m>
                <a:endParaRPr lang="en-IN" sz="2400" dirty="0"/>
              </a:p>
              <a:p>
                <a14:m>
                  <m:oMath xmlns:m="http://schemas.openxmlformats.org/officeDocument/2006/math">
                    <m:r>
                      <m:rPr>
                        <m:nor/>
                      </m:rPr>
                      <a:rPr lang="en-IN" sz="2400" b="1" dirty="0">
                        <a:latin typeface="Cambria Math" panose="02040503050406030204" pitchFamily="18" charset="0"/>
                      </a:rPr>
                      <m:t>The</m:t>
                    </m:r>
                    <m:r>
                      <m:rPr>
                        <m:nor/>
                      </m:rPr>
                      <a:rPr lang="en-IN" sz="2400" b="1" dirty="0">
                        <a:latin typeface="Cambria Math" panose="02040503050406030204" pitchFamily="18" charset="0"/>
                      </a:rPr>
                      <m:t> </m:t>
                    </m:r>
                    <m:r>
                      <m:rPr>
                        <m:nor/>
                      </m:rPr>
                      <a:rPr lang="en-IN" sz="2400" b="1" dirty="0">
                        <a:latin typeface="Cambria Math" panose="02040503050406030204" pitchFamily="18" charset="0"/>
                      </a:rPr>
                      <m:t>net</m:t>
                    </m:r>
                    <m:r>
                      <m:rPr>
                        <m:nor/>
                      </m:rPr>
                      <a:rPr lang="en-IN" sz="2400" b="1" dirty="0">
                        <a:latin typeface="Cambria Math" panose="02040503050406030204" pitchFamily="18" charset="0"/>
                      </a:rPr>
                      <m:t> </m:t>
                    </m:r>
                    <m:r>
                      <m:rPr>
                        <m:nor/>
                      </m:rPr>
                      <a:rPr lang="en-IN" sz="2400" b="1" dirty="0">
                        <a:latin typeface="Cambria Math" panose="02040503050406030204" pitchFamily="18" charset="0"/>
                      </a:rPr>
                      <m:t>work</m:t>
                    </m:r>
                    <m:r>
                      <m:rPr>
                        <m:nor/>
                      </m:rPr>
                      <a:rPr lang="en-IN" sz="2400" b="1" dirty="0">
                        <a:latin typeface="Cambria Math" panose="02040503050406030204" pitchFamily="18" charset="0"/>
                      </a:rPr>
                      <m:t> </m:t>
                    </m:r>
                    <m:r>
                      <m:rPr>
                        <m:nor/>
                      </m:rPr>
                      <a:rPr lang="en-IN" sz="2400" b="1" dirty="0">
                        <a:latin typeface="Cambria Math" panose="02040503050406030204" pitchFamily="18" charset="0"/>
                      </a:rPr>
                      <m:t>done</m:t>
                    </m:r>
                    <m:r>
                      <m:rPr>
                        <m:nor/>
                      </m:rPr>
                      <a:rPr lang="en-IN" sz="2400" b="0" i="0" dirty="0" smtClean="0">
                        <a:latin typeface="Cambria Math" panose="02040503050406030204" pitchFamily="18" charset="0"/>
                      </a:rPr>
                      <m:t>, </m:t>
                    </m:r>
                    <m:r>
                      <m:rPr>
                        <m:nor/>
                      </m:rPr>
                      <a:rPr lang="en-IN" sz="2400" b="0" i="0" dirty="0" smtClean="0">
                        <a:latin typeface="Cambria Math" panose="02040503050406030204" pitchFamily="18" charset="0"/>
                      </a:rPr>
                      <m:t>W</m:t>
                    </m:r>
                    <m:r>
                      <m:rPr>
                        <m:nor/>
                      </m:rPr>
                      <a:rPr lang="en-IN" sz="2400" b="0" i="0" dirty="0" smtClean="0">
                        <a:latin typeface="Cambria Math" panose="02040503050406030204" pitchFamily="18" charset="0"/>
                      </a:rPr>
                      <m:t> =</m:t>
                    </m:r>
                    <m:sSub>
                      <m:sSubPr>
                        <m:ctrlPr>
                          <a:rPr lang="en-IN" sz="2400" b="0" i="1" dirty="0" smtClean="0">
                            <a:latin typeface="Cambria Math" panose="02040503050406030204" pitchFamily="18" charset="0"/>
                          </a:rPr>
                        </m:ctrlPr>
                      </m:sSubPr>
                      <m:e>
                        <m:r>
                          <a:rPr lang="en-IN" sz="2400" b="0" i="1" dirty="0" smtClean="0">
                            <a:latin typeface="Cambria Math" panose="02040503050406030204" pitchFamily="18" charset="0"/>
                          </a:rPr>
                          <m:t>𝑤</m:t>
                        </m:r>
                      </m:e>
                      <m:sub>
                        <m:r>
                          <a:rPr lang="en-IN" sz="2400" b="0" i="1" dirty="0" smtClean="0">
                            <a:latin typeface="Cambria Math" panose="02040503050406030204" pitchFamily="18" charset="0"/>
                          </a:rPr>
                          <m:t>1</m:t>
                        </m:r>
                      </m:sub>
                    </m:sSub>
                    <m:r>
                      <a:rPr lang="en-IN" sz="2400" b="0" i="1" dirty="0" smtClean="0">
                        <a:latin typeface="Cambria Math" panose="02040503050406030204" pitchFamily="18" charset="0"/>
                      </a:rPr>
                      <m:t>+</m:t>
                    </m:r>
                    <m:sSub>
                      <m:sSubPr>
                        <m:ctrlPr>
                          <a:rPr lang="en-IN" sz="2400" i="1" dirty="0">
                            <a:latin typeface="Cambria Math" panose="02040503050406030204" pitchFamily="18" charset="0"/>
                          </a:rPr>
                        </m:ctrlPr>
                      </m:sSubPr>
                      <m:e>
                        <m:r>
                          <a:rPr lang="en-IN" sz="2400" i="1" dirty="0">
                            <a:latin typeface="Cambria Math" panose="02040503050406030204" pitchFamily="18" charset="0"/>
                          </a:rPr>
                          <m:t>𝑤</m:t>
                        </m:r>
                      </m:e>
                      <m:sub>
                        <m:r>
                          <a:rPr lang="en-IN" sz="2400" b="0" i="1" dirty="0" smtClean="0">
                            <a:latin typeface="Cambria Math" panose="02040503050406030204" pitchFamily="18" charset="0"/>
                          </a:rPr>
                          <m:t>2</m:t>
                        </m:r>
                      </m:sub>
                    </m:sSub>
                    <m:r>
                      <a:rPr lang="en-IN" sz="2400" b="0" i="1" dirty="0" smtClean="0">
                        <a:latin typeface="Cambria Math" panose="02040503050406030204" pitchFamily="18" charset="0"/>
                      </a:rPr>
                      <m:t>+</m:t>
                    </m:r>
                    <m:sSub>
                      <m:sSubPr>
                        <m:ctrlPr>
                          <a:rPr lang="en-IN" sz="2400" i="1" dirty="0">
                            <a:latin typeface="Cambria Math" panose="02040503050406030204" pitchFamily="18" charset="0"/>
                          </a:rPr>
                        </m:ctrlPr>
                      </m:sSubPr>
                      <m:e>
                        <m:r>
                          <a:rPr lang="en-IN" sz="2400" i="1" dirty="0">
                            <a:latin typeface="Cambria Math" panose="02040503050406030204" pitchFamily="18" charset="0"/>
                          </a:rPr>
                          <m:t>𝑤</m:t>
                        </m:r>
                      </m:e>
                      <m:sub>
                        <m:r>
                          <a:rPr lang="en-IN" sz="2400" b="0" i="1" dirty="0" smtClean="0">
                            <a:latin typeface="Cambria Math" panose="02040503050406030204" pitchFamily="18" charset="0"/>
                          </a:rPr>
                          <m:t>3</m:t>
                        </m:r>
                      </m:sub>
                    </m:sSub>
                    <m:r>
                      <a:rPr lang="en-IN" sz="2400" b="0" i="1" dirty="0" smtClean="0">
                        <a:latin typeface="Cambria Math" panose="02040503050406030204" pitchFamily="18" charset="0"/>
                      </a:rPr>
                      <m:t>+</m:t>
                    </m:r>
                    <m:sSub>
                      <m:sSubPr>
                        <m:ctrlPr>
                          <a:rPr lang="en-IN" sz="2400" i="1" dirty="0">
                            <a:latin typeface="Cambria Math" panose="02040503050406030204" pitchFamily="18" charset="0"/>
                          </a:rPr>
                        </m:ctrlPr>
                      </m:sSubPr>
                      <m:e>
                        <m:r>
                          <a:rPr lang="en-IN" sz="2400" i="1" dirty="0">
                            <a:latin typeface="Cambria Math" panose="02040503050406030204" pitchFamily="18" charset="0"/>
                          </a:rPr>
                          <m:t>𝑤</m:t>
                        </m:r>
                      </m:e>
                      <m:sub>
                        <m:r>
                          <a:rPr lang="en-IN" sz="2400" b="0" i="1" dirty="0" smtClean="0">
                            <a:latin typeface="Cambria Math" panose="02040503050406030204" pitchFamily="18" charset="0"/>
                          </a:rPr>
                          <m:t>4</m:t>
                        </m:r>
                      </m:sub>
                    </m:sSub>
                  </m:oMath>
                </a14:m>
                <a:endParaRPr lang="en-IN" sz="2400" b="0" dirty="0">
                  <a:latin typeface="Cambria Math" panose="02040503050406030204" pitchFamily="18" charset="0"/>
                </a:endParaRPr>
              </a:p>
              <a:p>
                <a:pPr marL="0" indent="0">
                  <a:buNone/>
                </a:pPr>
                <a:r>
                  <a:rPr lang="en-IN" sz="2400" b="0" dirty="0">
                    <a:latin typeface="Cambria Math" panose="02040503050406030204" pitchFamily="18" charset="0"/>
                  </a:rPr>
                  <a:t>			</a:t>
                </a:r>
                <a:r>
                  <a:rPr lang="en-IN" sz="2400" b="0" dirty="0"/>
                  <a:t> </a:t>
                </a:r>
                <a14:m>
                  <m:oMath xmlns:m="http://schemas.openxmlformats.org/officeDocument/2006/math">
                    <m:r>
                      <a:rPr lang="en-IN" sz="2400" b="0" i="0" smtClean="0">
                        <a:latin typeface="Cambria Math" panose="02040503050406030204" pitchFamily="18" charset="0"/>
                      </a:rPr>
                      <m:t>=</m:t>
                    </m:r>
                    <m:r>
                      <a:rPr lang="en-IN" sz="2400" b="1" i="1" smtClean="0">
                        <a:latin typeface="Cambria Math" panose="02040503050406030204" pitchFamily="18" charset="0"/>
                      </a:rPr>
                      <m:t>−</m:t>
                    </m:r>
                    <m:r>
                      <a:rPr lang="en-IN" sz="2400" b="1" i="1">
                        <a:latin typeface="Cambria Math" panose="02040503050406030204" pitchFamily="18" charset="0"/>
                      </a:rPr>
                      <m:t>𝒏𝑹</m:t>
                    </m:r>
                    <m:r>
                      <a:rPr lang="en-IN" sz="2400" b="1" i="1">
                        <a:latin typeface="Cambria Math" panose="02040503050406030204" pitchFamily="18" charset="0"/>
                      </a:rPr>
                      <m:t>(</m:t>
                    </m:r>
                    <m:sSub>
                      <m:sSubPr>
                        <m:ctrlPr>
                          <a:rPr lang="en-IN" sz="2400" b="1" i="1">
                            <a:latin typeface="Cambria Math" panose="02040503050406030204" pitchFamily="18" charset="0"/>
                          </a:rPr>
                        </m:ctrlPr>
                      </m:sSubPr>
                      <m:e>
                        <m:r>
                          <a:rPr lang="en-IN" sz="2400" b="1" i="1">
                            <a:latin typeface="Cambria Math" panose="02040503050406030204" pitchFamily="18" charset="0"/>
                          </a:rPr>
                          <m:t>𝑻</m:t>
                        </m:r>
                      </m:e>
                      <m:sub>
                        <m:r>
                          <a:rPr lang="en-IN" sz="2400" b="1" i="1">
                            <a:latin typeface="Cambria Math" panose="02040503050406030204" pitchFamily="18" charset="0"/>
                          </a:rPr>
                          <m:t>𝟐</m:t>
                        </m:r>
                      </m:sub>
                    </m:sSub>
                    <m:r>
                      <a:rPr lang="en-IN" sz="2400" b="1" i="1">
                        <a:latin typeface="Cambria Math" panose="02040503050406030204" pitchFamily="18" charset="0"/>
                      </a:rPr>
                      <m:t>−</m:t>
                    </m:r>
                    <m:sSub>
                      <m:sSubPr>
                        <m:ctrlPr>
                          <a:rPr lang="en-IN" sz="2400" b="1" i="1">
                            <a:latin typeface="Cambria Math" panose="02040503050406030204" pitchFamily="18" charset="0"/>
                          </a:rPr>
                        </m:ctrlPr>
                      </m:sSubPr>
                      <m:e>
                        <m:r>
                          <a:rPr lang="en-IN" sz="2400" b="1" i="1">
                            <a:latin typeface="Cambria Math" panose="02040503050406030204" pitchFamily="18" charset="0"/>
                          </a:rPr>
                          <m:t>𝑻</m:t>
                        </m:r>
                      </m:e>
                      <m:sub>
                        <m:r>
                          <a:rPr lang="en-IN" sz="2400" b="1" i="1">
                            <a:latin typeface="Cambria Math" panose="02040503050406030204" pitchFamily="18" charset="0"/>
                          </a:rPr>
                          <m:t>𝟏</m:t>
                        </m:r>
                      </m:sub>
                    </m:sSub>
                    <m:r>
                      <a:rPr lang="en-IN" sz="2400" b="1" i="1">
                        <a:latin typeface="Cambria Math" panose="02040503050406030204" pitchFamily="18" charset="0"/>
                      </a:rPr>
                      <m:t>)</m:t>
                    </m:r>
                    <m:func>
                      <m:funcPr>
                        <m:ctrlPr>
                          <a:rPr lang="en-IN" sz="2400" b="1" i="1">
                            <a:latin typeface="Cambria Math" panose="02040503050406030204" pitchFamily="18" charset="0"/>
                          </a:rPr>
                        </m:ctrlPr>
                      </m:funcPr>
                      <m:fName>
                        <m:r>
                          <a:rPr lang="en-IN" sz="2400" b="1" i="1">
                            <a:latin typeface="Cambria Math" panose="02040503050406030204" pitchFamily="18" charset="0"/>
                          </a:rPr>
                          <m:t>𝒍𝒏</m:t>
                        </m:r>
                      </m:fName>
                      <m:e>
                        <m:d>
                          <m:dPr>
                            <m:ctrlPr>
                              <a:rPr lang="en-IN" sz="2400" b="1" i="1">
                                <a:latin typeface="Cambria Math" panose="02040503050406030204" pitchFamily="18" charset="0"/>
                              </a:rPr>
                            </m:ctrlPr>
                          </m:dPr>
                          <m:e>
                            <m:f>
                              <m:fPr>
                                <m:ctrlPr>
                                  <a:rPr lang="en-IN" sz="2400" b="1" i="1">
                                    <a:latin typeface="Cambria Math" panose="02040503050406030204" pitchFamily="18" charset="0"/>
                                  </a:rPr>
                                </m:ctrlPr>
                              </m:fPr>
                              <m:num>
                                <m:sSub>
                                  <m:sSubPr>
                                    <m:ctrlPr>
                                      <a:rPr lang="en-IN" sz="2400" b="1" i="1">
                                        <a:latin typeface="Cambria Math" panose="02040503050406030204" pitchFamily="18" charset="0"/>
                                      </a:rPr>
                                    </m:ctrlPr>
                                  </m:sSubPr>
                                  <m:e>
                                    <m:r>
                                      <a:rPr lang="en-IN" sz="2400" b="1" i="1">
                                        <a:latin typeface="Cambria Math" panose="02040503050406030204" pitchFamily="18" charset="0"/>
                                      </a:rPr>
                                      <m:t>𝑽</m:t>
                                    </m:r>
                                  </m:e>
                                  <m:sub>
                                    <m:r>
                                      <a:rPr lang="en-IN" sz="2400" b="1" i="1">
                                        <a:latin typeface="Cambria Math" panose="02040503050406030204" pitchFamily="18" charset="0"/>
                                      </a:rPr>
                                      <m:t>𝟐</m:t>
                                    </m:r>
                                  </m:sub>
                                </m:sSub>
                              </m:num>
                              <m:den>
                                <m:sSub>
                                  <m:sSubPr>
                                    <m:ctrlPr>
                                      <a:rPr lang="en-IN" sz="2400" b="1" i="1">
                                        <a:latin typeface="Cambria Math" panose="02040503050406030204" pitchFamily="18" charset="0"/>
                                      </a:rPr>
                                    </m:ctrlPr>
                                  </m:sSubPr>
                                  <m:e>
                                    <m:r>
                                      <a:rPr lang="en-IN" sz="2400" b="1" i="1">
                                        <a:latin typeface="Cambria Math" panose="02040503050406030204" pitchFamily="18" charset="0"/>
                                      </a:rPr>
                                      <m:t>𝑽</m:t>
                                    </m:r>
                                  </m:e>
                                  <m:sub>
                                    <m:r>
                                      <a:rPr lang="en-IN" sz="2400" b="1" i="1">
                                        <a:latin typeface="Cambria Math" panose="02040503050406030204" pitchFamily="18" charset="0"/>
                                      </a:rPr>
                                      <m:t>𝟏</m:t>
                                    </m:r>
                                  </m:sub>
                                </m:sSub>
                              </m:den>
                            </m:f>
                          </m:e>
                        </m:d>
                      </m:e>
                    </m:func>
                  </m:oMath>
                </a14:m>
                <a:endParaRPr lang="en-IN" sz="2400" b="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nor/>
                        </m:rPr>
                        <a:rPr lang="en-IN" sz="2400" b="1" dirty="0">
                          <a:latin typeface="Cambria Math" panose="02040503050406030204" pitchFamily="18" charset="0"/>
                        </a:rPr>
                        <m:t>The</m:t>
                      </m:r>
                      <m:r>
                        <m:rPr>
                          <m:nor/>
                        </m:rPr>
                        <a:rPr lang="en-IN" sz="2400" b="1" dirty="0">
                          <a:latin typeface="Cambria Math" panose="02040503050406030204" pitchFamily="18" charset="0"/>
                        </a:rPr>
                        <m:t> </m:t>
                      </m:r>
                      <m:r>
                        <m:rPr>
                          <m:nor/>
                        </m:rPr>
                        <a:rPr lang="en-IN" sz="2400" b="1" dirty="0">
                          <a:latin typeface="Cambria Math" panose="02040503050406030204" pitchFamily="18" charset="0"/>
                        </a:rPr>
                        <m:t>net</m:t>
                      </m:r>
                      <m:r>
                        <m:rPr>
                          <m:nor/>
                        </m:rPr>
                        <a:rPr lang="en-IN" sz="2400" b="1" dirty="0">
                          <a:latin typeface="Cambria Math" panose="02040503050406030204" pitchFamily="18" charset="0"/>
                        </a:rPr>
                        <m:t> </m:t>
                      </m:r>
                      <m:r>
                        <m:rPr>
                          <m:nor/>
                        </m:rPr>
                        <a:rPr lang="en-IN" sz="2400" b="1" dirty="0">
                          <a:latin typeface="Cambria Math" panose="02040503050406030204" pitchFamily="18" charset="0"/>
                        </a:rPr>
                        <m:t>work</m:t>
                      </m:r>
                      <m:r>
                        <m:rPr>
                          <m:nor/>
                        </m:rPr>
                        <a:rPr lang="en-IN" sz="2400" b="1" dirty="0">
                          <a:latin typeface="Cambria Math" panose="02040503050406030204" pitchFamily="18" charset="0"/>
                        </a:rPr>
                        <m:t> </m:t>
                      </m:r>
                      <m:r>
                        <m:rPr>
                          <m:nor/>
                        </m:rPr>
                        <a:rPr lang="en-IN" sz="2400" b="1" dirty="0">
                          <a:latin typeface="Cambria Math" panose="02040503050406030204" pitchFamily="18" charset="0"/>
                        </a:rPr>
                        <m:t>done</m:t>
                      </m:r>
                      <m:r>
                        <a:rPr lang="en-IN" sz="2400" b="1" i="1" dirty="0" smtClean="0">
                          <a:latin typeface="Cambria Math" panose="02040503050406030204" pitchFamily="18" charset="0"/>
                        </a:rPr>
                        <m:t>=</m:t>
                      </m:r>
                      <m:d>
                        <m:dPr>
                          <m:begChr m:val="|"/>
                          <m:endChr m:val="|"/>
                          <m:ctrlPr>
                            <a:rPr lang="en-IN" sz="2400" b="1" i="1" smtClean="0">
                              <a:latin typeface="Cambria Math" panose="02040503050406030204" pitchFamily="18" charset="0"/>
                            </a:rPr>
                          </m:ctrlPr>
                        </m:dPr>
                        <m:e>
                          <m:r>
                            <a:rPr lang="en-IN" sz="2400" b="1" i="1" smtClean="0">
                              <a:latin typeface="Cambria Math" panose="02040503050406030204" pitchFamily="18" charset="0"/>
                            </a:rPr>
                            <m:t>𝑾</m:t>
                          </m:r>
                        </m:e>
                      </m:d>
                      <m:r>
                        <a:rPr lang="en-IN" sz="2400" b="1" i="1" smtClean="0">
                          <a:latin typeface="Cambria Math" panose="02040503050406030204" pitchFamily="18" charset="0"/>
                        </a:rPr>
                        <m:t>=</m:t>
                      </m:r>
                      <m:d>
                        <m:dPr>
                          <m:begChr m:val="|"/>
                          <m:endChr m:val="|"/>
                          <m:ctrlPr>
                            <a:rPr lang="en-IN" sz="2400" b="1" i="1">
                              <a:latin typeface="Cambria Math" panose="02040503050406030204" pitchFamily="18" charset="0"/>
                            </a:rPr>
                          </m:ctrlPr>
                        </m:dPr>
                        <m:e>
                          <m:sSub>
                            <m:sSubPr>
                              <m:ctrlPr>
                                <a:rPr lang="en-IN" sz="2400" b="1" i="1">
                                  <a:latin typeface="Cambria Math" panose="02040503050406030204" pitchFamily="18" charset="0"/>
                                </a:rPr>
                              </m:ctrlPr>
                            </m:sSubPr>
                            <m:e>
                              <m:r>
                                <a:rPr lang="en-IN" sz="2400" b="1" i="1">
                                  <a:latin typeface="Cambria Math" panose="02040503050406030204" pitchFamily="18" charset="0"/>
                                </a:rPr>
                                <m:t>𝒒</m:t>
                              </m:r>
                            </m:e>
                            <m:sub>
                              <m:r>
                                <a:rPr lang="en-IN" sz="2400" b="1" i="1">
                                  <a:latin typeface="Cambria Math" panose="02040503050406030204" pitchFamily="18" charset="0"/>
                                </a:rPr>
                                <m:t>𝟐</m:t>
                              </m:r>
                            </m:sub>
                          </m:sSub>
                        </m:e>
                      </m:d>
                      <m:r>
                        <a:rPr lang="en-IN" sz="2400" b="1" i="1">
                          <a:latin typeface="Cambria Math" panose="02040503050406030204" pitchFamily="18" charset="0"/>
                        </a:rPr>
                        <m:t>−</m:t>
                      </m:r>
                      <m:d>
                        <m:dPr>
                          <m:begChr m:val="|"/>
                          <m:endChr m:val="|"/>
                          <m:ctrlPr>
                            <a:rPr lang="en-IN" sz="2400" b="1" i="1">
                              <a:latin typeface="Cambria Math" panose="02040503050406030204" pitchFamily="18" charset="0"/>
                            </a:rPr>
                          </m:ctrlPr>
                        </m:dPr>
                        <m:e>
                          <m:sSub>
                            <m:sSubPr>
                              <m:ctrlPr>
                                <a:rPr lang="en-IN" sz="2400" b="1" i="1">
                                  <a:latin typeface="Cambria Math" panose="02040503050406030204" pitchFamily="18" charset="0"/>
                                </a:rPr>
                              </m:ctrlPr>
                            </m:sSubPr>
                            <m:e>
                              <m:r>
                                <a:rPr lang="en-IN" sz="2400" b="1" i="1">
                                  <a:latin typeface="Cambria Math" panose="02040503050406030204" pitchFamily="18" charset="0"/>
                                </a:rPr>
                                <m:t>𝒒</m:t>
                              </m:r>
                            </m:e>
                            <m:sub>
                              <m:r>
                                <a:rPr lang="en-IN" sz="2400" b="1" i="1">
                                  <a:latin typeface="Cambria Math" panose="02040503050406030204" pitchFamily="18" charset="0"/>
                                </a:rPr>
                                <m:t>𝟏</m:t>
                              </m:r>
                            </m:sub>
                          </m:sSub>
                        </m:e>
                      </m:d>
                      <m:r>
                        <a:rPr lang="en-IN" sz="2400" b="1" i="1" smtClean="0">
                          <a:latin typeface="Cambria Math" panose="02040503050406030204" pitchFamily="18" charset="0"/>
                        </a:rPr>
                        <m:t>=</m:t>
                      </m:r>
                      <m:r>
                        <a:rPr lang="en-IN" sz="2400" b="1" i="1" smtClean="0">
                          <a:latin typeface="Cambria Math" panose="02040503050406030204" pitchFamily="18" charset="0"/>
                        </a:rPr>
                        <m:t>𝒒</m:t>
                      </m:r>
                      <m:r>
                        <a:rPr lang="en-IN" sz="2400" b="1" i="1" smtClean="0">
                          <a:latin typeface="Cambria Math" panose="02040503050406030204" pitchFamily="18" charset="0"/>
                        </a:rPr>
                        <m:t>=</m:t>
                      </m:r>
                      <m:r>
                        <m:rPr>
                          <m:nor/>
                        </m:rPr>
                        <a:rPr lang="en-IN" sz="2400" b="1" dirty="0">
                          <a:latin typeface="Cambria Math" panose="02040503050406030204" pitchFamily="18" charset="0"/>
                        </a:rPr>
                        <m:t>The</m:t>
                      </m:r>
                      <m:r>
                        <m:rPr>
                          <m:nor/>
                        </m:rPr>
                        <a:rPr lang="en-IN" sz="2400" b="1" dirty="0">
                          <a:latin typeface="Cambria Math" panose="02040503050406030204" pitchFamily="18" charset="0"/>
                        </a:rPr>
                        <m:t> </m:t>
                      </m:r>
                      <m:r>
                        <m:rPr>
                          <m:nor/>
                        </m:rPr>
                        <a:rPr lang="en-IN" sz="2400" b="1" dirty="0">
                          <a:latin typeface="Cambria Math" panose="02040503050406030204" pitchFamily="18" charset="0"/>
                        </a:rPr>
                        <m:t>net</m:t>
                      </m:r>
                      <m:r>
                        <m:rPr>
                          <m:nor/>
                        </m:rPr>
                        <a:rPr lang="en-IN" sz="2400" b="1" dirty="0">
                          <a:latin typeface="Cambria Math" panose="02040503050406030204" pitchFamily="18" charset="0"/>
                        </a:rPr>
                        <m:t> </m:t>
                      </m:r>
                      <m:r>
                        <m:rPr>
                          <m:nor/>
                        </m:rPr>
                        <a:rPr lang="en-IN" sz="2400" b="1" dirty="0">
                          <a:latin typeface="Cambria Math" panose="02040503050406030204" pitchFamily="18" charset="0"/>
                        </a:rPr>
                        <m:t>heat</m:t>
                      </m:r>
                      <m:r>
                        <m:rPr>
                          <m:nor/>
                        </m:rPr>
                        <a:rPr lang="en-IN" sz="2400" b="1" dirty="0">
                          <a:latin typeface="Cambria Math" panose="02040503050406030204" pitchFamily="18" charset="0"/>
                        </a:rPr>
                        <m:t> </m:t>
                      </m:r>
                      <m:r>
                        <m:rPr>
                          <m:nor/>
                        </m:rPr>
                        <a:rPr lang="en-IN" sz="2400" b="1" dirty="0">
                          <a:latin typeface="Cambria Math" panose="02040503050406030204" pitchFamily="18" charset="0"/>
                        </a:rPr>
                        <m:t>absorbed</m:t>
                      </m:r>
                    </m:oMath>
                  </m:oMathPara>
                </a14:m>
                <a:endParaRPr lang="en-IN" sz="2400" b="1" dirty="0">
                  <a:latin typeface="Cambria Math" panose="02040503050406030204" pitchFamily="18" charset="0"/>
                </a:endParaRPr>
              </a:p>
              <a:p>
                <a14:m>
                  <m:oMath xmlns:m="http://schemas.openxmlformats.org/officeDocument/2006/math">
                    <m:r>
                      <a:rPr lang="en-IN" sz="2400" b="0" i="1" smtClean="0">
                        <a:latin typeface="Cambria Math" panose="02040503050406030204" pitchFamily="18" charset="0"/>
                      </a:rPr>
                      <m:t>𝜂</m:t>
                    </m:r>
                    <m:r>
                      <a:rPr lang="en-IN" sz="2400" b="0" i="1" smtClean="0">
                        <a:latin typeface="Cambria Math" panose="02040503050406030204" pitchFamily="18" charset="0"/>
                      </a:rPr>
                      <m:t>=</m:t>
                    </m:r>
                    <m:f>
                      <m:fPr>
                        <m:ctrlPr>
                          <a:rPr lang="en-IN" sz="2400" i="1" smtClean="0">
                            <a:latin typeface="Cambria Math" panose="02040503050406030204" pitchFamily="18" charset="0"/>
                          </a:rPr>
                        </m:ctrlPr>
                      </m:fPr>
                      <m:num>
                        <m:d>
                          <m:dPr>
                            <m:begChr m:val="|"/>
                            <m:endChr m:val="|"/>
                            <m:ctrlPr>
                              <a:rPr lang="en-IN" sz="2400" i="1">
                                <a:latin typeface="Cambria Math" panose="02040503050406030204" pitchFamily="18" charset="0"/>
                              </a:rPr>
                            </m:ctrlPr>
                          </m:dPr>
                          <m:e>
                            <m:r>
                              <a:rPr lang="en-IN" sz="2400" b="0" i="1" smtClean="0">
                                <a:latin typeface="Cambria Math" panose="02040503050406030204" pitchFamily="18" charset="0"/>
                              </a:rPr>
                              <m:t>𝑊</m:t>
                            </m:r>
                          </m:e>
                        </m:d>
                      </m:num>
                      <m:den>
                        <m:d>
                          <m:dPr>
                            <m:begChr m:val="|"/>
                            <m:endChr m:val="|"/>
                            <m:ctrlPr>
                              <a:rPr lang="en-IN" sz="2400" i="1">
                                <a:latin typeface="Cambria Math" panose="02040503050406030204" pitchFamily="18" charset="0"/>
                              </a:rPr>
                            </m:ctrlPr>
                          </m:dPr>
                          <m:e>
                            <m:sSub>
                              <m:sSubPr>
                                <m:ctrlPr>
                                  <a:rPr lang="en-IN" sz="2400" i="1">
                                    <a:latin typeface="Cambria Math" panose="02040503050406030204" pitchFamily="18" charset="0"/>
                                  </a:rPr>
                                </m:ctrlPr>
                              </m:sSubPr>
                              <m:e>
                                <m:r>
                                  <a:rPr lang="en-IN" sz="2400" i="1">
                                    <a:latin typeface="Cambria Math" panose="02040503050406030204" pitchFamily="18" charset="0"/>
                                  </a:rPr>
                                  <m:t>𝑞</m:t>
                                </m:r>
                              </m:e>
                              <m:sub>
                                <m:r>
                                  <a:rPr lang="en-IN" sz="2400" i="1">
                                    <a:latin typeface="Cambria Math" panose="02040503050406030204" pitchFamily="18" charset="0"/>
                                  </a:rPr>
                                  <m:t>2</m:t>
                                </m:r>
                              </m:sub>
                            </m:sSub>
                          </m:e>
                        </m:d>
                      </m:den>
                    </m:f>
                    <m:r>
                      <a:rPr lang="en-IN" sz="2400" b="0" i="1" smtClean="0">
                        <a:latin typeface="Cambria Math" panose="02040503050406030204" pitchFamily="18" charset="0"/>
                      </a:rPr>
                      <m:t>=</m:t>
                    </m:r>
                    <m:f>
                      <m:fPr>
                        <m:ctrlPr>
                          <a:rPr lang="en-IN" sz="2400" b="1" i="1" smtClean="0">
                            <a:latin typeface="Cambria Math" panose="02040503050406030204" pitchFamily="18" charset="0"/>
                          </a:rPr>
                        </m:ctrlPr>
                      </m:fPr>
                      <m:num>
                        <m:r>
                          <a:rPr lang="en-IN" sz="2400" b="1" i="1">
                            <a:latin typeface="Cambria Math" panose="02040503050406030204" pitchFamily="18" charset="0"/>
                          </a:rPr>
                          <m:t>𝒏𝑹</m:t>
                        </m:r>
                        <m:r>
                          <a:rPr lang="en-IN" sz="2400" b="1" i="1">
                            <a:latin typeface="Cambria Math" panose="02040503050406030204" pitchFamily="18" charset="0"/>
                          </a:rPr>
                          <m:t>(</m:t>
                        </m:r>
                        <m:sSub>
                          <m:sSubPr>
                            <m:ctrlPr>
                              <a:rPr lang="en-IN" sz="2400" b="1" i="1">
                                <a:latin typeface="Cambria Math" panose="02040503050406030204" pitchFamily="18" charset="0"/>
                              </a:rPr>
                            </m:ctrlPr>
                          </m:sSubPr>
                          <m:e>
                            <m:r>
                              <a:rPr lang="en-IN" sz="2400" b="1" i="1">
                                <a:latin typeface="Cambria Math" panose="02040503050406030204" pitchFamily="18" charset="0"/>
                              </a:rPr>
                              <m:t>𝑻</m:t>
                            </m:r>
                          </m:e>
                          <m:sub>
                            <m:r>
                              <a:rPr lang="en-IN" sz="2400" b="1" i="1">
                                <a:latin typeface="Cambria Math" panose="02040503050406030204" pitchFamily="18" charset="0"/>
                              </a:rPr>
                              <m:t>𝟐</m:t>
                            </m:r>
                          </m:sub>
                        </m:sSub>
                        <m:r>
                          <a:rPr lang="en-IN" sz="2400" b="1" i="1">
                            <a:latin typeface="Cambria Math" panose="02040503050406030204" pitchFamily="18" charset="0"/>
                          </a:rPr>
                          <m:t>−</m:t>
                        </m:r>
                        <m:sSub>
                          <m:sSubPr>
                            <m:ctrlPr>
                              <a:rPr lang="en-IN" sz="2400" b="1" i="1">
                                <a:latin typeface="Cambria Math" panose="02040503050406030204" pitchFamily="18" charset="0"/>
                              </a:rPr>
                            </m:ctrlPr>
                          </m:sSubPr>
                          <m:e>
                            <m:r>
                              <a:rPr lang="en-IN" sz="2400" b="1" i="1">
                                <a:latin typeface="Cambria Math" panose="02040503050406030204" pitchFamily="18" charset="0"/>
                              </a:rPr>
                              <m:t>𝑻</m:t>
                            </m:r>
                          </m:e>
                          <m:sub>
                            <m:r>
                              <a:rPr lang="en-IN" sz="2400" b="1" i="1">
                                <a:latin typeface="Cambria Math" panose="02040503050406030204" pitchFamily="18" charset="0"/>
                              </a:rPr>
                              <m:t>𝟏</m:t>
                            </m:r>
                          </m:sub>
                        </m:sSub>
                        <m:r>
                          <a:rPr lang="en-IN" sz="2400" b="1" i="1">
                            <a:latin typeface="Cambria Math" panose="02040503050406030204" pitchFamily="18" charset="0"/>
                          </a:rPr>
                          <m:t>)</m:t>
                        </m:r>
                        <m:func>
                          <m:funcPr>
                            <m:ctrlPr>
                              <a:rPr lang="en-IN" sz="2400" b="1" i="1">
                                <a:latin typeface="Cambria Math" panose="02040503050406030204" pitchFamily="18" charset="0"/>
                              </a:rPr>
                            </m:ctrlPr>
                          </m:funcPr>
                          <m:fName>
                            <m:r>
                              <a:rPr lang="en-IN" sz="2400" b="1" i="1">
                                <a:latin typeface="Cambria Math" panose="02040503050406030204" pitchFamily="18" charset="0"/>
                              </a:rPr>
                              <m:t>𝒍𝒏</m:t>
                            </m:r>
                          </m:fName>
                          <m:e>
                            <m:d>
                              <m:dPr>
                                <m:ctrlPr>
                                  <a:rPr lang="en-IN" sz="2400" b="1" i="1">
                                    <a:latin typeface="Cambria Math" panose="02040503050406030204" pitchFamily="18" charset="0"/>
                                  </a:rPr>
                                </m:ctrlPr>
                              </m:dPr>
                              <m:e>
                                <m:f>
                                  <m:fPr>
                                    <m:ctrlPr>
                                      <a:rPr lang="en-IN" sz="2400" b="1" i="1">
                                        <a:latin typeface="Cambria Math" panose="02040503050406030204" pitchFamily="18" charset="0"/>
                                      </a:rPr>
                                    </m:ctrlPr>
                                  </m:fPr>
                                  <m:num>
                                    <m:sSub>
                                      <m:sSubPr>
                                        <m:ctrlPr>
                                          <a:rPr lang="en-IN" sz="2400" b="1" i="1">
                                            <a:latin typeface="Cambria Math" panose="02040503050406030204" pitchFamily="18" charset="0"/>
                                          </a:rPr>
                                        </m:ctrlPr>
                                      </m:sSubPr>
                                      <m:e>
                                        <m:r>
                                          <a:rPr lang="en-IN" sz="2400" b="1" i="1">
                                            <a:latin typeface="Cambria Math" panose="02040503050406030204" pitchFamily="18" charset="0"/>
                                          </a:rPr>
                                          <m:t>𝑽</m:t>
                                        </m:r>
                                      </m:e>
                                      <m:sub>
                                        <m:r>
                                          <a:rPr lang="en-IN" sz="2400" b="1" i="1">
                                            <a:latin typeface="Cambria Math" panose="02040503050406030204" pitchFamily="18" charset="0"/>
                                          </a:rPr>
                                          <m:t>𝟐</m:t>
                                        </m:r>
                                      </m:sub>
                                    </m:sSub>
                                  </m:num>
                                  <m:den>
                                    <m:sSub>
                                      <m:sSubPr>
                                        <m:ctrlPr>
                                          <a:rPr lang="en-IN" sz="2400" b="1" i="1">
                                            <a:latin typeface="Cambria Math" panose="02040503050406030204" pitchFamily="18" charset="0"/>
                                          </a:rPr>
                                        </m:ctrlPr>
                                      </m:sSubPr>
                                      <m:e>
                                        <m:r>
                                          <a:rPr lang="en-IN" sz="2400" b="1" i="1">
                                            <a:latin typeface="Cambria Math" panose="02040503050406030204" pitchFamily="18" charset="0"/>
                                          </a:rPr>
                                          <m:t>𝑽</m:t>
                                        </m:r>
                                      </m:e>
                                      <m:sub>
                                        <m:r>
                                          <a:rPr lang="en-IN" sz="2400" b="1" i="1">
                                            <a:latin typeface="Cambria Math" panose="02040503050406030204" pitchFamily="18" charset="0"/>
                                          </a:rPr>
                                          <m:t>𝟏</m:t>
                                        </m:r>
                                      </m:sub>
                                    </m:sSub>
                                  </m:den>
                                </m:f>
                              </m:e>
                            </m:d>
                          </m:e>
                        </m:func>
                      </m:num>
                      <m:den>
                        <m:r>
                          <a:rPr lang="en-IN" sz="2400" b="1" i="1">
                            <a:latin typeface="Cambria Math" panose="02040503050406030204" pitchFamily="18" charset="0"/>
                          </a:rPr>
                          <m:t>𝒏𝑹</m:t>
                        </m:r>
                        <m:sSub>
                          <m:sSubPr>
                            <m:ctrlPr>
                              <a:rPr lang="en-IN" sz="2400" b="1" i="1">
                                <a:latin typeface="Cambria Math" panose="02040503050406030204" pitchFamily="18" charset="0"/>
                              </a:rPr>
                            </m:ctrlPr>
                          </m:sSubPr>
                          <m:e>
                            <m:r>
                              <a:rPr lang="en-IN" sz="2400" b="1" i="1">
                                <a:latin typeface="Cambria Math" panose="02040503050406030204" pitchFamily="18" charset="0"/>
                              </a:rPr>
                              <m:t>𝑻</m:t>
                            </m:r>
                          </m:e>
                          <m:sub>
                            <m:r>
                              <a:rPr lang="en-IN" sz="2400" b="1" i="1">
                                <a:latin typeface="Cambria Math" panose="02040503050406030204" pitchFamily="18" charset="0"/>
                              </a:rPr>
                              <m:t>𝟐</m:t>
                            </m:r>
                          </m:sub>
                        </m:sSub>
                        <m:func>
                          <m:funcPr>
                            <m:ctrlPr>
                              <a:rPr lang="en-IN" sz="2400" b="1" i="1">
                                <a:latin typeface="Cambria Math" panose="02040503050406030204" pitchFamily="18" charset="0"/>
                              </a:rPr>
                            </m:ctrlPr>
                          </m:funcPr>
                          <m:fName>
                            <m:r>
                              <a:rPr lang="en-IN" sz="2400" b="1" i="1">
                                <a:latin typeface="Cambria Math" panose="02040503050406030204" pitchFamily="18" charset="0"/>
                              </a:rPr>
                              <m:t>𝒍𝒏</m:t>
                            </m:r>
                          </m:fName>
                          <m:e>
                            <m:d>
                              <m:dPr>
                                <m:ctrlPr>
                                  <a:rPr lang="en-IN" sz="2400" b="1" i="1">
                                    <a:latin typeface="Cambria Math" panose="02040503050406030204" pitchFamily="18" charset="0"/>
                                  </a:rPr>
                                </m:ctrlPr>
                              </m:dPr>
                              <m:e>
                                <m:f>
                                  <m:fPr>
                                    <m:ctrlPr>
                                      <a:rPr lang="en-IN" sz="2400" b="1" i="1">
                                        <a:latin typeface="Cambria Math" panose="02040503050406030204" pitchFamily="18" charset="0"/>
                                      </a:rPr>
                                    </m:ctrlPr>
                                  </m:fPr>
                                  <m:num>
                                    <m:sSub>
                                      <m:sSubPr>
                                        <m:ctrlPr>
                                          <a:rPr lang="en-IN" sz="2400" b="1" i="1">
                                            <a:latin typeface="Cambria Math" panose="02040503050406030204" pitchFamily="18" charset="0"/>
                                          </a:rPr>
                                        </m:ctrlPr>
                                      </m:sSubPr>
                                      <m:e>
                                        <m:r>
                                          <a:rPr lang="en-IN" sz="2400" b="1" i="1">
                                            <a:latin typeface="Cambria Math" panose="02040503050406030204" pitchFamily="18" charset="0"/>
                                          </a:rPr>
                                          <m:t>𝑽</m:t>
                                        </m:r>
                                      </m:e>
                                      <m:sub>
                                        <m:r>
                                          <a:rPr lang="en-IN" sz="2400" b="1" i="1">
                                            <a:latin typeface="Cambria Math" panose="02040503050406030204" pitchFamily="18" charset="0"/>
                                          </a:rPr>
                                          <m:t>𝟐</m:t>
                                        </m:r>
                                      </m:sub>
                                    </m:sSub>
                                  </m:num>
                                  <m:den>
                                    <m:sSub>
                                      <m:sSubPr>
                                        <m:ctrlPr>
                                          <a:rPr lang="en-IN" sz="2400" b="1" i="1">
                                            <a:latin typeface="Cambria Math" panose="02040503050406030204" pitchFamily="18" charset="0"/>
                                          </a:rPr>
                                        </m:ctrlPr>
                                      </m:sSubPr>
                                      <m:e>
                                        <m:r>
                                          <a:rPr lang="en-IN" sz="2400" b="1" i="1">
                                            <a:latin typeface="Cambria Math" panose="02040503050406030204" pitchFamily="18" charset="0"/>
                                          </a:rPr>
                                          <m:t>𝑽</m:t>
                                        </m:r>
                                      </m:e>
                                      <m:sub>
                                        <m:r>
                                          <a:rPr lang="en-IN" sz="2400" b="1" i="1">
                                            <a:latin typeface="Cambria Math" panose="02040503050406030204" pitchFamily="18" charset="0"/>
                                          </a:rPr>
                                          <m:t>𝟏</m:t>
                                        </m:r>
                                      </m:sub>
                                    </m:sSub>
                                  </m:den>
                                </m:f>
                              </m:e>
                            </m:d>
                          </m:e>
                        </m:func>
                      </m:den>
                    </m:f>
                  </m:oMath>
                </a14:m>
                <a:endParaRPr lang="en-IN" sz="2400" b="1" dirty="0"/>
              </a:p>
              <a:p>
                <a14:m>
                  <m:oMath xmlns:m="http://schemas.openxmlformats.org/officeDocument/2006/math">
                    <m:r>
                      <a:rPr lang="en-IN" sz="2400" b="0" i="1" smtClean="0">
                        <a:latin typeface="Cambria Math" panose="02040503050406030204" pitchFamily="18" charset="0"/>
                      </a:rPr>
                      <m:t>𝜂</m:t>
                    </m:r>
                    <m:r>
                      <a:rPr lang="en-IN" sz="2400" b="0" i="1" smtClean="0">
                        <a:latin typeface="Cambria Math" panose="02040503050406030204" pitchFamily="18" charset="0"/>
                      </a:rPr>
                      <m:t>=</m:t>
                    </m:r>
                    <m:f>
                      <m:fPr>
                        <m:ctrlPr>
                          <a:rPr lang="en-IN" sz="2400" i="1" smtClean="0">
                            <a:latin typeface="Cambria Math" panose="02040503050406030204" pitchFamily="18" charset="0"/>
                          </a:rPr>
                        </m:ctrlPr>
                      </m:fPr>
                      <m:num>
                        <m:d>
                          <m:dPr>
                            <m:begChr m:val="|"/>
                            <m:endChr m:val="|"/>
                            <m:ctrlPr>
                              <a:rPr lang="en-IN" sz="2400" i="1">
                                <a:latin typeface="Cambria Math" panose="02040503050406030204" pitchFamily="18" charset="0"/>
                              </a:rPr>
                            </m:ctrlPr>
                          </m:dPr>
                          <m:e>
                            <m:r>
                              <a:rPr lang="en-IN" sz="2400" b="0" i="1" smtClean="0">
                                <a:latin typeface="Cambria Math" panose="02040503050406030204" pitchFamily="18" charset="0"/>
                              </a:rPr>
                              <m:t>𝑊</m:t>
                            </m:r>
                          </m:e>
                        </m:d>
                      </m:num>
                      <m:den>
                        <m:d>
                          <m:dPr>
                            <m:begChr m:val="|"/>
                            <m:endChr m:val="|"/>
                            <m:ctrlPr>
                              <a:rPr lang="en-IN" sz="2400" i="1">
                                <a:latin typeface="Cambria Math" panose="02040503050406030204" pitchFamily="18" charset="0"/>
                              </a:rPr>
                            </m:ctrlPr>
                          </m:dPr>
                          <m:e>
                            <m:sSub>
                              <m:sSubPr>
                                <m:ctrlPr>
                                  <a:rPr lang="en-IN" sz="2400" i="1">
                                    <a:latin typeface="Cambria Math" panose="02040503050406030204" pitchFamily="18" charset="0"/>
                                  </a:rPr>
                                </m:ctrlPr>
                              </m:sSubPr>
                              <m:e>
                                <m:r>
                                  <a:rPr lang="en-IN" sz="2400" i="1">
                                    <a:latin typeface="Cambria Math" panose="02040503050406030204" pitchFamily="18" charset="0"/>
                                  </a:rPr>
                                  <m:t>𝑞</m:t>
                                </m:r>
                              </m:e>
                              <m:sub>
                                <m:r>
                                  <a:rPr lang="en-IN" sz="2400" i="1">
                                    <a:latin typeface="Cambria Math" panose="02040503050406030204" pitchFamily="18" charset="0"/>
                                  </a:rPr>
                                  <m:t>2</m:t>
                                </m:r>
                              </m:sub>
                            </m:sSub>
                          </m:e>
                        </m:d>
                      </m:den>
                    </m:f>
                    <m:r>
                      <a:rPr lang="en-IN" sz="2400" b="0" i="1" smtClean="0">
                        <a:latin typeface="Cambria Math" panose="02040503050406030204" pitchFamily="18" charset="0"/>
                      </a:rPr>
                      <m:t>=</m:t>
                    </m:r>
                    <m:f>
                      <m:fPr>
                        <m:ctrlPr>
                          <a:rPr lang="en-IN" sz="2400" b="0" i="1" smtClean="0">
                            <a:latin typeface="Cambria Math" panose="02040503050406030204" pitchFamily="18" charset="0"/>
                          </a:rPr>
                        </m:ctrlPr>
                      </m:fPr>
                      <m:num>
                        <m:sSub>
                          <m:sSubPr>
                            <m:ctrlPr>
                              <a:rPr lang="en-IN" sz="2400" i="1">
                                <a:latin typeface="Cambria Math" panose="02040503050406030204" pitchFamily="18" charset="0"/>
                              </a:rPr>
                            </m:ctrlPr>
                          </m:sSubPr>
                          <m:e>
                            <m:r>
                              <a:rPr lang="en-IN" sz="2400" b="0" i="1" smtClean="0">
                                <a:latin typeface="Cambria Math" panose="02040503050406030204" pitchFamily="18" charset="0"/>
                              </a:rPr>
                              <m:t>𝑇</m:t>
                            </m:r>
                          </m:e>
                          <m:sub>
                            <m:r>
                              <a:rPr lang="en-IN" sz="2400" i="1">
                                <a:latin typeface="Cambria Math" panose="02040503050406030204" pitchFamily="18" charset="0"/>
                              </a:rPr>
                              <m:t>2</m:t>
                            </m:r>
                          </m:sub>
                        </m:sSub>
                        <m:r>
                          <a:rPr lang="en-IN" sz="2400" b="0" i="1" smtClean="0">
                            <a:latin typeface="Cambria Math" panose="02040503050406030204" pitchFamily="18" charset="0"/>
                          </a:rPr>
                          <m:t>−</m:t>
                        </m:r>
                        <m:sSub>
                          <m:sSubPr>
                            <m:ctrlPr>
                              <a:rPr lang="en-IN" sz="2400" i="1">
                                <a:latin typeface="Cambria Math" panose="02040503050406030204" pitchFamily="18" charset="0"/>
                              </a:rPr>
                            </m:ctrlPr>
                          </m:sSubPr>
                          <m:e>
                            <m:r>
                              <a:rPr lang="en-IN" sz="2400" b="0" i="1" smtClean="0">
                                <a:latin typeface="Cambria Math" panose="02040503050406030204" pitchFamily="18" charset="0"/>
                              </a:rPr>
                              <m:t>𝑇</m:t>
                            </m:r>
                          </m:e>
                          <m:sub>
                            <m:r>
                              <a:rPr lang="en-IN" sz="2400" b="0" i="1" smtClean="0">
                                <a:latin typeface="Cambria Math" panose="02040503050406030204" pitchFamily="18" charset="0"/>
                              </a:rPr>
                              <m:t>1</m:t>
                            </m:r>
                          </m:sub>
                        </m:sSub>
                      </m:num>
                      <m:den>
                        <m:sSub>
                          <m:sSubPr>
                            <m:ctrlPr>
                              <a:rPr lang="en-IN" sz="2400" i="1">
                                <a:latin typeface="Cambria Math" panose="02040503050406030204" pitchFamily="18" charset="0"/>
                              </a:rPr>
                            </m:ctrlPr>
                          </m:sSubPr>
                          <m:e>
                            <m:r>
                              <a:rPr lang="en-IN" sz="2400" b="0" i="1" smtClean="0">
                                <a:latin typeface="Cambria Math" panose="02040503050406030204" pitchFamily="18" charset="0"/>
                              </a:rPr>
                              <m:t>𝑇</m:t>
                            </m:r>
                          </m:e>
                          <m:sub>
                            <m:r>
                              <a:rPr lang="en-IN" sz="2400" b="0" i="1" smtClean="0">
                                <a:latin typeface="Cambria Math" panose="02040503050406030204" pitchFamily="18" charset="0"/>
                              </a:rPr>
                              <m:t>2</m:t>
                            </m:r>
                          </m:sub>
                        </m:sSub>
                      </m:den>
                    </m:f>
                    <m:r>
                      <a:rPr lang="en-IN" sz="2400" b="0" i="1" smtClean="0">
                        <a:latin typeface="Cambria Math" panose="02040503050406030204" pitchFamily="18" charset="0"/>
                      </a:rPr>
                      <m:t>=1−</m:t>
                    </m:r>
                    <m:f>
                      <m:fPr>
                        <m:ctrlPr>
                          <a:rPr lang="en-IN" sz="2400" i="1">
                            <a:latin typeface="Cambria Math" panose="02040503050406030204" pitchFamily="18" charset="0"/>
                          </a:rPr>
                        </m:ctrlPr>
                      </m:fPr>
                      <m:num>
                        <m:sSub>
                          <m:sSubPr>
                            <m:ctrlPr>
                              <a:rPr lang="en-IN" sz="2400" i="1">
                                <a:latin typeface="Cambria Math" panose="02040503050406030204" pitchFamily="18" charset="0"/>
                              </a:rPr>
                            </m:ctrlPr>
                          </m:sSubPr>
                          <m:e>
                            <m:r>
                              <a:rPr lang="en-IN" sz="2400" i="1">
                                <a:latin typeface="Cambria Math" panose="02040503050406030204" pitchFamily="18" charset="0"/>
                              </a:rPr>
                              <m:t>𝑇</m:t>
                            </m:r>
                          </m:e>
                          <m:sub>
                            <m:r>
                              <a:rPr lang="en-IN" sz="2400" i="1">
                                <a:latin typeface="Cambria Math" panose="02040503050406030204" pitchFamily="18" charset="0"/>
                              </a:rPr>
                              <m:t>1</m:t>
                            </m:r>
                          </m:sub>
                        </m:sSub>
                      </m:num>
                      <m:den>
                        <m:sSub>
                          <m:sSubPr>
                            <m:ctrlPr>
                              <a:rPr lang="en-IN" sz="2400" i="1">
                                <a:latin typeface="Cambria Math" panose="02040503050406030204" pitchFamily="18" charset="0"/>
                              </a:rPr>
                            </m:ctrlPr>
                          </m:sSubPr>
                          <m:e>
                            <m:r>
                              <a:rPr lang="en-IN" sz="2400" i="1">
                                <a:latin typeface="Cambria Math" panose="02040503050406030204" pitchFamily="18" charset="0"/>
                              </a:rPr>
                              <m:t>𝑇</m:t>
                            </m:r>
                          </m:e>
                          <m:sub>
                            <m:r>
                              <a:rPr lang="en-IN" sz="2400" i="1">
                                <a:latin typeface="Cambria Math" panose="02040503050406030204" pitchFamily="18" charset="0"/>
                              </a:rPr>
                              <m:t>2</m:t>
                            </m:r>
                          </m:sub>
                        </m:sSub>
                      </m:den>
                    </m:f>
                    <m:r>
                      <a:rPr lang="en-IN" sz="2400" b="0" i="1" smtClean="0">
                        <a:latin typeface="Cambria Math" panose="02040503050406030204" pitchFamily="18" charset="0"/>
                      </a:rPr>
                      <m:t>&lt;1     </m:t>
                    </m:r>
                    <m:r>
                      <a:rPr lang="en-IN" sz="2400" i="1">
                        <a:latin typeface="Cambria Math" panose="02040503050406030204" pitchFamily="18" charset="0"/>
                      </a:rPr>
                      <m:t>𝑜𝑟</m:t>
                    </m:r>
                    <m:r>
                      <a:rPr lang="en-IN" sz="2400" b="0" i="1" smtClean="0">
                        <a:latin typeface="Cambria Math" panose="02040503050406030204" pitchFamily="18" charset="0"/>
                      </a:rPr>
                      <m:t>     </m:t>
                    </m:r>
                    <m:r>
                      <a:rPr lang="en-IN" sz="2400" i="1">
                        <a:latin typeface="Cambria Math" panose="02040503050406030204" pitchFamily="18" charset="0"/>
                      </a:rPr>
                      <m:t>𝜂</m:t>
                    </m:r>
                    <m:r>
                      <a:rPr lang="en-IN" sz="2400" i="1">
                        <a:latin typeface="Cambria Math" panose="02040503050406030204" pitchFamily="18" charset="0"/>
                      </a:rPr>
                      <m:t>=</m:t>
                    </m:r>
                    <m:f>
                      <m:fPr>
                        <m:ctrlPr>
                          <a:rPr lang="en-IN" sz="2400" i="1">
                            <a:latin typeface="Cambria Math" panose="02040503050406030204" pitchFamily="18" charset="0"/>
                          </a:rPr>
                        </m:ctrlPr>
                      </m:fPr>
                      <m:num>
                        <m:d>
                          <m:dPr>
                            <m:begChr m:val="|"/>
                            <m:endChr m:val="|"/>
                            <m:ctrlPr>
                              <a:rPr lang="en-IN" sz="2400" i="1">
                                <a:latin typeface="Cambria Math" panose="02040503050406030204" pitchFamily="18" charset="0"/>
                              </a:rPr>
                            </m:ctrlPr>
                          </m:dPr>
                          <m:e>
                            <m:sSub>
                              <m:sSubPr>
                                <m:ctrlPr>
                                  <a:rPr lang="en-IN" sz="2400" i="1">
                                    <a:latin typeface="Cambria Math" panose="02040503050406030204" pitchFamily="18" charset="0"/>
                                  </a:rPr>
                                </m:ctrlPr>
                              </m:sSubPr>
                              <m:e>
                                <m:r>
                                  <a:rPr lang="en-IN" sz="2400" i="1">
                                    <a:latin typeface="Cambria Math" panose="02040503050406030204" pitchFamily="18" charset="0"/>
                                  </a:rPr>
                                  <m:t>𝑞</m:t>
                                </m:r>
                              </m:e>
                              <m:sub>
                                <m:r>
                                  <a:rPr lang="en-IN" sz="2400" i="1">
                                    <a:latin typeface="Cambria Math" panose="02040503050406030204" pitchFamily="18" charset="0"/>
                                  </a:rPr>
                                  <m:t>2</m:t>
                                </m:r>
                              </m:sub>
                            </m:sSub>
                          </m:e>
                        </m:d>
                        <m:r>
                          <a:rPr lang="en-IN" sz="2400" i="1">
                            <a:latin typeface="Cambria Math" panose="02040503050406030204" pitchFamily="18" charset="0"/>
                          </a:rPr>
                          <m:t>−</m:t>
                        </m:r>
                        <m:d>
                          <m:dPr>
                            <m:begChr m:val="|"/>
                            <m:endChr m:val="|"/>
                            <m:ctrlPr>
                              <a:rPr lang="en-IN" sz="2400" i="1">
                                <a:latin typeface="Cambria Math" panose="02040503050406030204" pitchFamily="18" charset="0"/>
                              </a:rPr>
                            </m:ctrlPr>
                          </m:dPr>
                          <m:e>
                            <m:sSub>
                              <m:sSubPr>
                                <m:ctrlPr>
                                  <a:rPr lang="en-IN" sz="2400" i="1">
                                    <a:latin typeface="Cambria Math" panose="02040503050406030204" pitchFamily="18" charset="0"/>
                                  </a:rPr>
                                </m:ctrlPr>
                              </m:sSubPr>
                              <m:e>
                                <m:r>
                                  <a:rPr lang="en-IN" sz="2400" i="1">
                                    <a:latin typeface="Cambria Math" panose="02040503050406030204" pitchFamily="18" charset="0"/>
                                  </a:rPr>
                                  <m:t>𝑞</m:t>
                                </m:r>
                              </m:e>
                              <m:sub>
                                <m:r>
                                  <a:rPr lang="en-IN" sz="2400" i="1">
                                    <a:latin typeface="Cambria Math" panose="02040503050406030204" pitchFamily="18" charset="0"/>
                                  </a:rPr>
                                  <m:t>1</m:t>
                                </m:r>
                              </m:sub>
                            </m:sSub>
                          </m:e>
                        </m:d>
                      </m:num>
                      <m:den>
                        <m:d>
                          <m:dPr>
                            <m:begChr m:val="|"/>
                            <m:endChr m:val="|"/>
                            <m:ctrlPr>
                              <a:rPr lang="en-IN" sz="2400" i="1">
                                <a:latin typeface="Cambria Math" panose="02040503050406030204" pitchFamily="18" charset="0"/>
                              </a:rPr>
                            </m:ctrlPr>
                          </m:dPr>
                          <m:e>
                            <m:sSub>
                              <m:sSubPr>
                                <m:ctrlPr>
                                  <a:rPr lang="en-IN" sz="2400" i="1">
                                    <a:latin typeface="Cambria Math" panose="02040503050406030204" pitchFamily="18" charset="0"/>
                                  </a:rPr>
                                </m:ctrlPr>
                              </m:sSubPr>
                              <m:e>
                                <m:r>
                                  <a:rPr lang="en-IN" sz="2400" i="1">
                                    <a:latin typeface="Cambria Math" panose="02040503050406030204" pitchFamily="18" charset="0"/>
                                  </a:rPr>
                                  <m:t>𝑞</m:t>
                                </m:r>
                              </m:e>
                              <m:sub>
                                <m:r>
                                  <a:rPr lang="en-IN" sz="2400" i="1">
                                    <a:latin typeface="Cambria Math" panose="02040503050406030204" pitchFamily="18" charset="0"/>
                                  </a:rPr>
                                  <m:t>2</m:t>
                                </m:r>
                              </m:sub>
                            </m:sSub>
                          </m:e>
                        </m:d>
                      </m:den>
                    </m:f>
                    <m:r>
                      <a:rPr lang="en-IN" sz="2400" b="0" i="1" smtClean="0">
                        <a:latin typeface="Cambria Math" panose="02040503050406030204" pitchFamily="18" charset="0"/>
                      </a:rPr>
                      <m:t>=1−</m:t>
                    </m:r>
                    <m:f>
                      <m:fPr>
                        <m:ctrlPr>
                          <a:rPr lang="en-IN" sz="2400" i="1">
                            <a:latin typeface="Cambria Math" panose="02040503050406030204" pitchFamily="18" charset="0"/>
                          </a:rPr>
                        </m:ctrlPr>
                      </m:fPr>
                      <m:num>
                        <m:d>
                          <m:dPr>
                            <m:begChr m:val="|"/>
                            <m:endChr m:val="|"/>
                            <m:ctrlPr>
                              <a:rPr lang="en-IN" sz="2400" i="1">
                                <a:latin typeface="Cambria Math" panose="02040503050406030204" pitchFamily="18" charset="0"/>
                              </a:rPr>
                            </m:ctrlPr>
                          </m:dPr>
                          <m:e>
                            <m:sSub>
                              <m:sSubPr>
                                <m:ctrlPr>
                                  <a:rPr lang="en-IN" sz="2400" i="1">
                                    <a:latin typeface="Cambria Math" panose="02040503050406030204" pitchFamily="18" charset="0"/>
                                  </a:rPr>
                                </m:ctrlPr>
                              </m:sSubPr>
                              <m:e>
                                <m:r>
                                  <a:rPr lang="en-IN" sz="2400" i="1">
                                    <a:latin typeface="Cambria Math" panose="02040503050406030204" pitchFamily="18" charset="0"/>
                                  </a:rPr>
                                  <m:t>𝑞</m:t>
                                </m:r>
                              </m:e>
                              <m:sub>
                                <m:r>
                                  <a:rPr lang="en-IN" sz="2400" i="1">
                                    <a:latin typeface="Cambria Math" panose="02040503050406030204" pitchFamily="18" charset="0"/>
                                  </a:rPr>
                                  <m:t>1</m:t>
                                </m:r>
                              </m:sub>
                            </m:sSub>
                          </m:e>
                        </m:d>
                      </m:num>
                      <m:den>
                        <m:d>
                          <m:dPr>
                            <m:begChr m:val="|"/>
                            <m:endChr m:val="|"/>
                            <m:ctrlPr>
                              <a:rPr lang="en-IN" sz="2400" i="1">
                                <a:latin typeface="Cambria Math" panose="02040503050406030204" pitchFamily="18" charset="0"/>
                              </a:rPr>
                            </m:ctrlPr>
                          </m:dPr>
                          <m:e>
                            <m:sSub>
                              <m:sSubPr>
                                <m:ctrlPr>
                                  <a:rPr lang="en-IN" sz="2400" i="1">
                                    <a:latin typeface="Cambria Math" panose="02040503050406030204" pitchFamily="18" charset="0"/>
                                  </a:rPr>
                                </m:ctrlPr>
                              </m:sSubPr>
                              <m:e>
                                <m:r>
                                  <a:rPr lang="en-IN" sz="2400" i="1">
                                    <a:latin typeface="Cambria Math" panose="02040503050406030204" pitchFamily="18" charset="0"/>
                                  </a:rPr>
                                  <m:t>𝑞</m:t>
                                </m:r>
                              </m:e>
                              <m:sub>
                                <m:r>
                                  <a:rPr lang="en-IN" sz="2400" i="1">
                                    <a:latin typeface="Cambria Math" panose="02040503050406030204" pitchFamily="18" charset="0"/>
                                  </a:rPr>
                                  <m:t>2</m:t>
                                </m:r>
                              </m:sub>
                            </m:sSub>
                          </m:e>
                        </m:d>
                      </m:den>
                    </m:f>
                    <m:r>
                      <a:rPr lang="en-IN" sz="2400" b="0" i="1" smtClean="0">
                        <a:latin typeface="Cambria Math" panose="02040503050406030204" pitchFamily="18" charset="0"/>
                      </a:rPr>
                      <m:t>&lt;1                </m:t>
                    </m:r>
                    <m:r>
                      <a:rPr lang="en-IN" sz="2400" b="0" i="1" smtClean="0">
                        <a:latin typeface="Cambria Math" panose="02040503050406030204" pitchFamily="18" charset="0"/>
                      </a:rPr>
                      <m:t>𝑊</m:t>
                    </m:r>
                    <m:r>
                      <a:rPr lang="en-IN" sz="2400" b="0" i="1" smtClean="0">
                        <a:latin typeface="Cambria Math" panose="02040503050406030204" pitchFamily="18" charset="0"/>
                      </a:rPr>
                      <m:t>=</m:t>
                    </m:r>
                    <m:sSub>
                      <m:sSubPr>
                        <m:ctrlPr>
                          <a:rPr lang="en-IN" sz="2400" i="1">
                            <a:latin typeface="Cambria Math" panose="02040503050406030204" pitchFamily="18" charset="0"/>
                          </a:rPr>
                        </m:ctrlPr>
                      </m:sSubPr>
                      <m:e>
                        <m:r>
                          <a:rPr lang="en-IN" sz="2400" i="1">
                            <a:latin typeface="Cambria Math" panose="02040503050406030204" pitchFamily="18" charset="0"/>
                          </a:rPr>
                          <m:t>𝑞</m:t>
                        </m:r>
                      </m:e>
                      <m:sub>
                        <m:r>
                          <a:rPr lang="en-IN" sz="2400" b="0" i="1" smtClean="0">
                            <a:latin typeface="Cambria Math" panose="02040503050406030204" pitchFamily="18" charset="0"/>
                          </a:rPr>
                          <m:t>2</m:t>
                        </m:r>
                      </m:sub>
                    </m:sSub>
                    <m:f>
                      <m:fPr>
                        <m:ctrlPr>
                          <a:rPr lang="en-IN" sz="2400" b="0" i="1" smtClean="0">
                            <a:latin typeface="Cambria Math" panose="02040503050406030204" pitchFamily="18" charset="0"/>
                          </a:rPr>
                        </m:ctrlPr>
                      </m:fPr>
                      <m:num>
                        <m:sSub>
                          <m:sSubPr>
                            <m:ctrlPr>
                              <a:rPr lang="en-IN" sz="2400" i="1">
                                <a:latin typeface="Cambria Math" panose="02040503050406030204" pitchFamily="18" charset="0"/>
                              </a:rPr>
                            </m:ctrlPr>
                          </m:sSubPr>
                          <m:e>
                            <m:r>
                              <a:rPr lang="en-IN" sz="2400" b="0" i="1" smtClean="0">
                                <a:latin typeface="Cambria Math" panose="02040503050406030204" pitchFamily="18" charset="0"/>
                              </a:rPr>
                              <m:t>𝑇</m:t>
                            </m:r>
                          </m:e>
                          <m:sub>
                            <m:r>
                              <a:rPr lang="en-IN" sz="2400" i="1">
                                <a:latin typeface="Cambria Math" panose="02040503050406030204" pitchFamily="18" charset="0"/>
                              </a:rPr>
                              <m:t>2</m:t>
                            </m:r>
                          </m:sub>
                        </m:sSub>
                        <m:r>
                          <a:rPr lang="en-IN" sz="2400" b="0" i="1" smtClean="0">
                            <a:latin typeface="Cambria Math" panose="02040503050406030204" pitchFamily="18" charset="0"/>
                          </a:rPr>
                          <m:t>−</m:t>
                        </m:r>
                        <m:sSub>
                          <m:sSubPr>
                            <m:ctrlPr>
                              <a:rPr lang="en-IN" sz="2400" i="1">
                                <a:latin typeface="Cambria Math" panose="02040503050406030204" pitchFamily="18" charset="0"/>
                              </a:rPr>
                            </m:ctrlPr>
                          </m:sSubPr>
                          <m:e>
                            <m:r>
                              <a:rPr lang="en-IN" sz="2400" b="0" i="1" smtClean="0">
                                <a:latin typeface="Cambria Math" panose="02040503050406030204" pitchFamily="18" charset="0"/>
                              </a:rPr>
                              <m:t>𝑇</m:t>
                            </m:r>
                          </m:e>
                          <m:sub>
                            <m:r>
                              <a:rPr lang="en-IN" sz="2400" b="0" i="1" smtClean="0">
                                <a:latin typeface="Cambria Math" panose="02040503050406030204" pitchFamily="18" charset="0"/>
                              </a:rPr>
                              <m:t>1</m:t>
                            </m:r>
                          </m:sub>
                        </m:sSub>
                      </m:num>
                      <m:den>
                        <m:sSub>
                          <m:sSubPr>
                            <m:ctrlPr>
                              <a:rPr lang="en-IN" sz="2400" i="1">
                                <a:latin typeface="Cambria Math" panose="02040503050406030204" pitchFamily="18" charset="0"/>
                              </a:rPr>
                            </m:ctrlPr>
                          </m:sSubPr>
                          <m:e>
                            <m:r>
                              <a:rPr lang="en-IN" sz="2400" b="0" i="1" smtClean="0">
                                <a:latin typeface="Cambria Math" panose="02040503050406030204" pitchFamily="18" charset="0"/>
                              </a:rPr>
                              <m:t>𝑇</m:t>
                            </m:r>
                          </m:e>
                          <m:sub>
                            <m:r>
                              <a:rPr lang="en-IN" sz="2400" b="0" i="1" smtClean="0">
                                <a:latin typeface="Cambria Math" panose="02040503050406030204" pitchFamily="18" charset="0"/>
                              </a:rPr>
                              <m:t>2</m:t>
                            </m:r>
                          </m:sub>
                        </m:sSub>
                      </m:den>
                    </m:f>
                  </m:oMath>
                </a14:m>
                <a:endParaRPr lang="en-IN" sz="2400" dirty="0"/>
              </a:p>
              <a:p>
                <a14:m>
                  <m:oMath xmlns:m="http://schemas.openxmlformats.org/officeDocument/2006/math">
                    <m:sSub>
                      <m:sSubPr>
                        <m:ctrlPr>
                          <a:rPr lang="en-IN" sz="2400" i="1" smtClean="0">
                            <a:latin typeface="Cambria Math" panose="02040503050406030204" pitchFamily="18" charset="0"/>
                          </a:rPr>
                        </m:ctrlPr>
                      </m:sSubPr>
                      <m:e>
                        <m:r>
                          <a:rPr lang="en-IN" sz="2400" b="0" i="1" smtClean="0">
                            <a:latin typeface="Cambria Math" panose="02040503050406030204" pitchFamily="18" charset="0"/>
                          </a:rPr>
                          <m:t>𝑆𝑖𝑛𝑐𝑒</m:t>
                        </m:r>
                        <m:r>
                          <a:rPr lang="en-IN" sz="2400" b="0" i="1" smtClean="0">
                            <a:latin typeface="Cambria Math" panose="02040503050406030204" pitchFamily="18" charset="0"/>
                          </a:rPr>
                          <m:t>,</m:t>
                        </m:r>
                        <m:f>
                          <m:fPr>
                            <m:ctrlPr>
                              <a:rPr lang="en-IN" sz="2400" i="1">
                                <a:latin typeface="Cambria Math" panose="02040503050406030204" pitchFamily="18" charset="0"/>
                              </a:rPr>
                            </m:ctrlPr>
                          </m:fPr>
                          <m:num>
                            <m:sSub>
                              <m:sSubPr>
                                <m:ctrlPr>
                                  <a:rPr lang="en-IN" sz="2400" i="1">
                                    <a:latin typeface="Cambria Math" panose="02040503050406030204" pitchFamily="18" charset="0"/>
                                  </a:rPr>
                                </m:ctrlPr>
                              </m:sSubPr>
                              <m:e>
                                <m:r>
                                  <a:rPr lang="en-IN" sz="2400" i="1">
                                    <a:latin typeface="Cambria Math" panose="02040503050406030204" pitchFamily="18" charset="0"/>
                                  </a:rPr>
                                  <m:t>𝑇</m:t>
                                </m:r>
                              </m:e>
                              <m:sub>
                                <m:r>
                                  <a:rPr lang="en-IN" sz="2400" i="1">
                                    <a:latin typeface="Cambria Math" panose="02040503050406030204" pitchFamily="18" charset="0"/>
                                  </a:rPr>
                                  <m:t>2</m:t>
                                </m:r>
                              </m:sub>
                            </m:sSub>
                            <m:r>
                              <a:rPr lang="en-IN" sz="2400" i="1">
                                <a:latin typeface="Cambria Math" panose="02040503050406030204" pitchFamily="18" charset="0"/>
                              </a:rPr>
                              <m:t>−</m:t>
                            </m:r>
                            <m:sSub>
                              <m:sSubPr>
                                <m:ctrlPr>
                                  <a:rPr lang="en-IN" sz="2400" i="1">
                                    <a:latin typeface="Cambria Math" panose="02040503050406030204" pitchFamily="18" charset="0"/>
                                  </a:rPr>
                                </m:ctrlPr>
                              </m:sSubPr>
                              <m:e>
                                <m:r>
                                  <a:rPr lang="en-IN" sz="2400" i="1">
                                    <a:latin typeface="Cambria Math" panose="02040503050406030204" pitchFamily="18" charset="0"/>
                                  </a:rPr>
                                  <m:t>𝑇</m:t>
                                </m:r>
                              </m:e>
                              <m:sub>
                                <m:r>
                                  <a:rPr lang="en-IN" sz="2400" i="1">
                                    <a:latin typeface="Cambria Math" panose="02040503050406030204" pitchFamily="18" charset="0"/>
                                  </a:rPr>
                                  <m:t>1</m:t>
                                </m:r>
                              </m:sub>
                            </m:sSub>
                          </m:num>
                          <m:den>
                            <m:sSub>
                              <m:sSubPr>
                                <m:ctrlPr>
                                  <a:rPr lang="en-IN" sz="2400" i="1">
                                    <a:latin typeface="Cambria Math" panose="02040503050406030204" pitchFamily="18" charset="0"/>
                                  </a:rPr>
                                </m:ctrlPr>
                              </m:sSubPr>
                              <m:e>
                                <m:r>
                                  <a:rPr lang="en-IN" sz="2400" i="1">
                                    <a:latin typeface="Cambria Math" panose="02040503050406030204" pitchFamily="18" charset="0"/>
                                  </a:rPr>
                                  <m:t>𝑇</m:t>
                                </m:r>
                              </m:e>
                              <m:sub>
                                <m:r>
                                  <a:rPr lang="en-IN" sz="2400" i="1">
                                    <a:latin typeface="Cambria Math" panose="02040503050406030204" pitchFamily="18" charset="0"/>
                                  </a:rPr>
                                  <m:t>2</m:t>
                                </m:r>
                              </m:sub>
                            </m:sSub>
                          </m:den>
                        </m:f>
                        <m:r>
                          <a:rPr lang="en-IN" sz="2400" b="0" i="1" smtClean="0">
                            <a:latin typeface="Cambria Math" panose="02040503050406030204" pitchFamily="18" charset="0"/>
                          </a:rPr>
                          <m:t>&lt;1, </m:t>
                        </m:r>
                        <m:r>
                          <a:rPr lang="en-IN" sz="2400" b="0" i="1" smtClean="0">
                            <a:latin typeface="Cambria Math" panose="02040503050406030204" pitchFamily="18" charset="0"/>
                          </a:rPr>
                          <m:t>𝑖𝑡</m:t>
                        </m:r>
                        <m:r>
                          <a:rPr lang="en-IN" sz="2400" b="0" i="1" smtClean="0">
                            <a:latin typeface="Cambria Math" panose="02040503050406030204" pitchFamily="18" charset="0"/>
                          </a:rPr>
                          <m:t> </m:t>
                        </m:r>
                        <m:r>
                          <a:rPr lang="en-IN" sz="2400" b="0" i="1" smtClean="0">
                            <a:latin typeface="Cambria Math" panose="02040503050406030204" pitchFamily="18" charset="0"/>
                          </a:rPr>
                          <m:t>𝑓𝑜𝑙𝑙𝑜𝑤𝑠</m:t>
                        </m:r>
                        <m:r>
                          <a:rPr lang="en-IN" sz="2400" b="0" i="1" smtClean="0">
                            <a:latin typeface="Cambria Math" panose="02040503050406030204" pitchFamily="18" charset="0"/>
                          </a:rPr>
                          <m:t> </m:t>
                        </m:r>
                        <m:r>
                          <a:rPr lang="en-IN" sz="2400" b="0" i="1" smtClean="0">
                            <a:latin typeface="Cambria Math" panose="02040503050406030204" pitchFamily="18" charset="0"/>
                          </a:rPr>
                          <m:t>𝑡h𝑎𝑡</m:t>
                        </m:r>
                        <m:r>
                          <a:rPr lang="en-IN" sz="2400" b="0" i="1" smtClean="0">
                            <a:latin typeface="Cambria Math" panose="02040503050406030204" pitchFamily="18" charset="0"/>
                          </a:rPr>
                          <m:t> </m:t>
                        </m:r>
                        <m:r>
                          <a:rPr lang="en-IN" sz="2400" b="0" i="1" smtClean="0">
                            <a:latin typeface="Cambria Math" panose="02040503050406030204" pitchFamily="18" charset="0"/>
                          </a:rPr>
                          <m:t>𝑊</m:t>
                        </m:r>
                        <m:r>
                          <a:rPr lang="en-IN" sz="2400" b="0" i="1" smtClean="0">
                            <a:latin typeface="Cambria Math" panose="02040503050406030204" pitchFamily="18" charset="0"/>
                          </a:rPr>
                          <m:t>&lt;</m:t>
                        </m:r>
                        <m:r>
                          <a:rPr lang="en-IN" sz="2400" i="1">
                            <a:latin typeface="Cambria Math" panose="02040503050406030204" pitchFamily="18" charset="0"/>
                          </a:rPr>
                          <m:t>𝑞</m:t>
                        </m:r>
                      </m:e>
                      <m:sub>
                        <m:r>
                          <a:rPr lang="en-IN" sz="2400" i="1" smtClean="0">
                            <a:latin typeface="Cambria Math" panose="02040503050406030204" pitchFamily="18" charset="0"/>
                          </a:rPr>
                          <m:t>2</m:t>
                        </m:r>
                      </m:sub>
                    </m:sSub>
                    <m:r>
                      <a:rPr lang="en-IN" sz="2400" b="0" i="1" smtClean="0">
                        <a:latin typeface="Cambria Math" panose="02040503050406030204" pitchFamily="18" charset="0"/>
                      </a:rPr>
                      <m:t> </m:t>
                    </m:r>
                    <m:r>
                      <a:rPr lang="en-IN" sz="2400" b="0" i="1" smtClean="0">
                        <a:latin typeface="Cambria Math" panose="02040503050406030204" pitchFamily="18" charset="0"/>
                      </a:rPr>
                      <m:t>𝑖</m:t>
                    </m:r>
                    <m:r>
                      <a:rPr lang="en-IN" sz="2400" b="0" i="1" smtClean="0">
                        <a:latin typeface="Cambria Math" panose="02040503050406030204" pitchFamily="18" charset="0"/>
                      </a:rPr>
                      <m:t>.</m:t>
                    </m:r>
                    <m:r>
                      <a:rPr lang="en-IN" sz="2400" b="0" i="1" smtClean="0">
                        <a:latin typeface="Cambria Math" panose="02040503050406030204" pitchFamily="18" charset="0"/>
                      </a:rPr>
                      <m:t>𝑒</m:t>
                    </m:r>
                    <m:r>
                      <a:rPr lang="en-IN" sz="2400" b="0" i="1" smtClean="0">
                        <a:latin typeface="Cambria Math" panose="02040503050406030204" pitchFamily="18" charset="0"/>
                      </a:rPr>
                      <m:t>. </m:t>
                    </m:r>
                    <m:r>
                      <a:rPr lang="en-IN" sz="2400" b="0" i="1" smtClean="0">
                        <a:latin typeface="Cambria Math" panose="02040503050406030204" pitchFamily="18" charset="0"/>
                      </a:rPr>
                      <m:t>𝑤𝑜𝑟𝑘</m:t>
                    </m:r>
                    <m:r>
                      <a:rPr lang="en-IN" sz="2400" b="0" i="1" smtClean="0">
                        <a:latin typeface="Cambria Math" panose="02040503050406030204" pitchFamily="18" charset="0"/>
                      </a:rPr>
                      <m:t> </m:t>
                    </m:r>
                    <m:r>
                      <a:rPr lang="en-IN" sz="2400" b="0" i="1" smtClean="0">
                        <a:latin typeface="Cambria Math" panose="02040503050406030204" pitchFamily="18" charset="0"/>
                      </a:rPr>
                      <m:t>𝑖𝑠</m:t>
                    </m:r>
                    <m:r>
                      <a:rPr lang="en-IN" sz="2400" b="0" i="1" smtClean="0">
                        <a:latin typeface="Cambria Math" panose="02040503050406030204" pitchFamily="18" charset="0"/>
                      </a:rPr>
                      <m:t> </m:t>
                    </m:r>
                    <m:r>
                      <a:rPr lang="en-IN" sz="2400" b="0" i="1" smtClean="0">
                        <a:latin typeface="Cambria Math" panose="02040503050406030204" pitchFamily="18" charset="0"/>
                      </a:rPr>
                      <m:t>𝑙𝑒𝑠𝑠</m:t>
                    </m:r>
                    <m:r>
                      <a:rPr lang="en-IN" sz="2400" b="0" i="1" smtClean="0">
                        <a:latin typeface="Cambria Math" panose="02040503050406030204" pitchFamily="18" charset="0"/>
                      </a:rPr>
                      <m:t> </m:t>
                    </m:r>
                    <m:r>
                      <a:rPr lang="en-IN" sz="2400" b="0" i="1" smtClean="0">
                        <a:latin typeface="Cambria Math" panose="02040503050406030204" pitchFamily="18" charset="0"/>
                      </a:rPr>
                      <m:t>𝑡h𝑎𝑛</m:t>
                    </m:r>
                    <m:r>
                      <a:rPr lang="en-IN" sz="2400" b="0" i="1" smtClean="0">
                        <a:latin typeface="Cambria Math" panose="02040503050406030204" pitchFamily="18" charset="0"/>
                      </a:rPr>
                      <m:t> </m:t>
                    </m:r>
                    <m:r>
                      <a:rPr lang="en-IN" sz="2400" b="0" i="1" smtClean="0">
                        <a:latin typeface="Cambria Math" panose="02040503050406030204" pitchFamily="18" charset="0"/>
                      </a:rPr>
                      <m:t>𝑡h𝑒</m:t>
                    </m:r>
                    <m:r>
                      <a:rPr lang="en-IN" sz="2400" b="0" i="1" smtClean="0">
                        <a:latin typeface="Cambria Math" panose="02040503050406030204" pitchFamily="18" charset="0"/>
                      </a:rPr>
                      <m:t> </m:t>
                    </m:r>
                    <m:r>
                      <a:rPr lang="en-IN" sz="2400" b="0" i="1" smtClean="0">
                        <a:latin typeface="Cambria Math" panose="02040503050406030204" pitchFamily="18" charset="0"/>
                      </a:rPr>
                      <m:t>h𝑒𝑎𝑡</m:t>
                    </m:r>
                    <m:r>
                      <a:rPr lang="en-IN" sz="2400" b="0" i="1" smtClean="0">
                        <a:latin typeface="Cambria Math" panose="02040503050406030204" pitchFamily="18" charset="0"/>
                      </a:rPr>
                      <m:t> </m:t>
                    </m:r>
                    <m:r>
                      <a:rPr lang="en-IN" sz="2400" b="0" i="1" smtClean="0">
                        <a:latin typeface="Cambria Math" panose="02040503050406030204" pitchFamily="18" charset="0"/>
                      </a:rPr>
                      <m:t>𝑎𝑏𝑠𝑜𝑟𝑏𝑒𝑑</m:t>
                    </m:r>
                    <m:r>
                      <a:rPr lang="en-IN" sz="2400" b="0" i="1" smtClean="0">
                        <a:latin typeface="Cambria Math" panose="02040503050406030204" pitchFamily="18" charset="0"/>
                      </a:rPr>
                      <m:t>.</m:t>
                    </m:r>
                  </m:oMath>
                </a14:m>
                <a:endParaRPr lang="en-IN" sz="2400" dirty="0"/>
              </a:p>
            </p:txBody>
          </p:sp>
        </mc:Choice>
        <mc:Fallback xmlns="">
          <p:sp>
            <p:nvSpPr>
              <p:cNvPr id="3" name="Content Placeholder 2">
                <a:extLst>
                  <a:ext uri="{FF2B5EF4-FFF2-40B4-BE49-F238E27FC236}">
                    <a16:creationId xmlns:a16="http://schemas.microsoft.com/office/drawing/2014/main" id="{FD2C1A92-DC21-390D-BCDF-659EB65CF0BB}"/>
                  </a:ext>
                </a:extLst>
              </p:cNvPr>
              <p:cNvSpPr>
                <a:spLocks noGrp="1" noRot="1" noChangeAspect="1" noMove="1" noResize="1" noEditPoints="1" noAdjustHandles="1" noChangeArrowheads="1" noChangeShapeType="1" noTextEdit="1"/>
              </p:cNvSpPr>
              <p:nvPr>
                <p:ph idx="1"/>
              </p:nvPr>
            </p:nvSpPr>
            <p:spPr>
              <a:xfrm>
                <a:off x="0" y="595900"/>
                <a:ext cx="12192000" cy="6262099"/>
              </a:xfrm>
              <a:blipFill>
                <a:blip r:embed="rId3"/>
                <a:stretch>
                  <a:fillRect l="-650" t="-876"/>
                </a:stretch>
              </a:blipFill>
            </p:spPr>
            <p:txBody>
              <a:bodyPr/>
              <a:lstStyle/>
              <a:p>
                <a:r>
                  <a:rPr lang="en-IN">
                    <a:noFill/>
                  </a:rPr>
                  <a:t> </a:t>
                </a:r>
              </a:p>
            </p:txBody>
          </p:sp>
        </mc:Fallback>
      </mc:AlternateContent>
    </p:spTree>
    <p:extLst>
      <p:ext uri="{BB962C8B-B14F-4D97-AF65-F5344CB8AC3E}">
        <p14:creationId xmlns:p14="http://schemas.microsoft.com/office/powerpoint/2010/main" val="710377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5D0E4-76D0-CC23-27F3-D0AE7169948A}"/>
              </a:ext>
            </a:extLst>
          </p:cNvPr>
          <p:cNvSpPr>
            <a:spLocks noGrp="1"/>
          </p:cNvSpPr>
          <p:nvPr>
            <p:ph type="title"/>
          </p:nvPr>
        </p:nvSpPr>
        <p:spPr/>
        <p:txBody>
          <a:bodyPr/>
          <a:lstStyle/>
          <a:p>
            <a:r>
              <a:rPr lang="en-US" dirty="0"/>
              <a:t>Statements of the Second Law</a:t>
            </a:r>
            <a:endParaRPr lang="en-IN"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610C26D-4BA4-8518-EBED-443D8DA6B828}"/>
                  </a:ext>
                </a:extLst>
              </p:cNvPr>
              <p:cNvSpPr>
                <a:spLocks noGrp="1"/>
              </p:cNvSpPr>
              <p:nvPr>
                <p:ph idx="1"/>
              </p:nvPr>
            </p:nvSpPr>
            <p:spPr/>
            <p:txBody>
              <a:bodyPr>
                <a:normAutofit/>
              </a:bodyPr>
              <a:lstStyle/>
              <a:p>
                <a:r>
                  <a:rPr lang="en-US" dirty="0"/>
                  <a:t>The entropy of the universe is increasing </a:t>
                </a:r>
              </a:p>
              <a:p>
                <a:r>
                  <a:rPr lang="en-US" dirty="0"/>
                  <a:t>Spontaneous processes are irreversible. </a:t>
                </a:r>
              </a:p>
              <a:p>
                <a:r>
                  <a:rPr lang="en-US" dirty="0"/>
                  <a:t>The entropy of an isolated system will always increase in a spontaneous process (the principle of Clausius)</a:t>
                </a:r>
              </a:p>
              <a:p>
                <a:r>
                  <a:rPr lang="en-US" dirty="0"/>
                  <a:t>No machine has yet been made that has an efficiency unity.</a:t>
                </a:r>
              </a:p>
              <a:p>
                <a:r>
                  <a:rPr lang="en-US" dirty="0"/>
                  <a:t>The total entropy of the system and its surroundings (universe) increases in a spontaneous process.</a:t>
                </a:r>
              </a:p>
              <a:p>
                <a14:m>
                  <m:oMath xmlns:m="http://schemas.openxmlformats.org/officeDocument/2006/math">
                    <m:r>
                      <m:rPr>
                        <m:sty m:val="p"/>
                      </m:rPr>
                      <a:rPr lang="en-IN" i="1" dirty="0" smtClean="0">
                        <a:latin typeface="Cambria Math" panose="02040503050406030204" pitchFamily="18" charset="0"/>
                        <a:ea typeface="Cambria Math" panose="02040503050406030204" pitchFamily="18" charset="0"/>
                      </a:rPr>
                      <m:t>F</m:t>
                    </m:r>
                    <m:r>
                      <a:rPr lang="en-IN" b="0" i="1" dirty="0" smtClean="0">
                        <a:latin typeface="Cambria Math" panose="02040503050406030204" pitchFamily="18" charset="0"/>
                        <a:ea typeface="Cambria Math" panose="02040503050406030204" pitchFamily="18" charset="0"/>
                      </a:rPr>
                      <m:t>𝑜𝑟</m:t>
                    </m:r>
                    <m:r>
                      <a:rPr lang="en-IN" b="0" i="1" dirty="0" smtClean="0">
                        <a:latin typeface="Cambria Math" panose="02040503050406030204" pitchFamily="18" charset="0"/>
                        <a:ea typeface="Cambria Math" panose="02040503050406030204" pitchFamily="18" charset="0"/>
                      </a:rPr>
                      <m:t> </m:t>
                    </m:r>
                    <m:r>
                      <a:rPr lang="en-IN" b="0" i="1" dirty="0" smtClean="0">
                        <a:latin typeface="Cambria Math" panose="02040503050406030204" pitchFamily="18" charset="0"/>
                        <a:ea typeface="Cambria Math" panose="02040503050406030204" pitchFamily="18" charset="0"/>
                      </a:rPr>
                      <m:t>𝑎</m:t>
                    </m:r>
                    <m:r>
                      <a:rPr lang="en-IN" b="0" i="1" dirty="0" smtClean="0">
                        <a:latin typeface="Cambria Math" panose="02040503050406030204" pitchFamily="18" charset="0"/>
                        <a:ea typeface="Cambria Math" panose="02040503050406030204" pitchFamily="18" charset="0"/>
                      </a:rPr>
                      <m:t> </m:t>
                    </m:r>
                    <m:r>
                      <a:rPr lang="en-IN" b="0" i="1" dirty="0" smtClean="0">
                        <a:latin typeface="Cambria Math" panose="02040503050406030204" pitchFamily="18" charset="0"/>
                        <a:ea typeface="Cambria Math" panose="02040503050406030204" pitchFamily="18" charset="0"/>
                      </a:rPr>
                      <m:t>𝑝𝑟𝑜𝑐𝑒𝑠𝑠</m:t>
                    </m:r>
                    <m:r>
                      <a:rPr lang="en-IN" b="0" i="1" dirty="0" smtClean="0">
                        <a:latin typeface="Cambria Math" panose="02040503050406030204" pitchFamily="18" charset="0"/>
                        <a:ea typeface="Cambria Math" panose="02040503050406030204" pitchFamily="18" charset="0"/>
                      </a:rPr>
                      <m:t> </m:t>
                    </m:r>
                    <m:r>
                      <a:rPr lang="en-IN" b="0" i="1" dirty="0" smtClean="0">
                        <a:latin typeface="Cambria Math" panose="02040503050406030204" pitchFamily="18" charset="0"/>
                        <a:ea typeface="Cambria Math" panose="02040503050406030204" pitchFamily="18" charset="0"/>
                      </a:rPr>
                      <m:t>𝑡𝑜</m:t>
                    </m:r>
                    <m:r>
                      <a:rPr lang="en-IN" b="0" i="1" dirty="0" smtClean="0">
                        <a:latin typeface="Cambria Math" panose="02040503050406030204" pitchFamily="18" charset="0"/>
                        <a:ea typeface="Cambria Math" panose="02040503050406030204" pitchFamily="18" charset="0"/>
                      </a:rPr>
                      <m:t> </m:t>
                    </m:r>
                    <m:r>
                      <a:rPr lang="en-IN" b="0" i="1" dirty="0" smtClean="0">
                        <a:latin typeface="Cambria Math" panose="02040503050406030204" pitchFamily="18" charset="0"/>
                        <a:ea typeface="Cambria Math" panose="02040503050406030204" pitchFamily="18" charset="0"/>
                      </a:rPr>
                      <m:t>𝑏𝑒</m:t>
                    </m:r>
                    <m:r>
                      <a:rPr lang="en-IN" b="0" i="1" dirty="0" smtClean="0">
                        <a:latin typeface="Cambria Math" panose="02040503050406030204" pitchFamily="18" charset="0"/>
                        <a:ea typeface="Cambria Math" panose="02040503050406030204" pitchFamily="18" charset="0"/>
                      </a:rPr>
                      <m:t> </m:t>
                    </m:r>
                    <m:r>
                      <a:rPr lang="en-IN" b="0" i="1" dirty="0" smtClean="0">
                        <a:latin typeface="Cambria Math" panose="02040503050406030204" pitchFamily="18" charset="0"/>
                        <a:ea typeface="Cambria Math" panose="02040503050406030204" pitchFamily="18" charset="0"/>
                      </a:rPr>
                      <m:t>𝑠𝑝𝑜𝑛𝑡𝑎𝑛𝑒𝑜𝑢𝑠</m:t>
                    </m:r>
                    <m:r>
                      <a:rPr lang="en-IN" b="0" i="1" dirty="0" smtClean="0">
                        <a:latin typeface="Cambria Math" panose="02040503050406030204" pitchFamily="18" charset="0"/>
                        <a:ea typeface="Cambria Math" panose="02040503050406030204" pitchFamily="18" charset="0"/>
                      </a:rPr>
                      <m:t>, </m:t>
                    </m:r>
                  </m:oMath>
                </a14:m>
                <a:endParaRPr lang="en-IN" b="0" i="1" dirty="0">
                  <a:latin typeface="Cambria Math" panose="02040503050406030204" pitchFamily="18" charset="0"/>
                  <a:ea typeface="Cambria Math" panose="02040503050406030204" pitchFamily="18" charset="0"/>
                </a:endParaRPr>
              </a:p>
              <a:p>
                <a14:m>
                  <m:oMath xmlns:m="http://schemas.openxmlformats.org/officeDocument/2006/math">
                    <m:sSub>
                      <m:sSubPr>
                        <m:ctrlPr>
                          <a:rPr lang="en-IN" b="0" i="1" dirty="0" smtClean="0">
                            <a:latin typeface="Cambria Math" panose="02040503050406030204" pitchFamily="18" charset="0"/>
                          </a:rPr>
                        </m:ctrlPr>
                      </m:sSubPr>
                      <m:e>
                        <m:r>
                          <a:rPr lang="el-GR" i="1" dirty="0">
                            <a:latin typeface="Cambria Math" panose="02040503050406030204" pitchFamily="18" charset="0"/>
                            <a:ea typeface="Cambria Math" panose="02040503050406030204" pitchFamily="18" charset="0"/>
                          </a:rPr>
                          <m:t>∆</m:t>
                        </m:r>
                        <m:r>
                          <a:rPr lang="en-IN" i="1" dirty="0">
                            <a:latin typeface="Cambria Math" panose="02040503050406030204" pitchFamily="18" charset="0"/>
                          </a:rPr>
                          <m:t>𝑆</m:t>
                        </m:r>
                      </m:e>
                      <m:sub>
                        <m:r>
                          <a:rPr lang="en-IN" b="0" i="1" dirty="0" smtClean="0">
                            <a:latin typeface="Cambria Math" panose="02040503050406030204" pitchFamily="18" charset="0"/>
                          </a:rPr>
                          <m:t>𝑢𝑛𝑖𝑣𝑒𝑟𝑠𝑒</m:t>
                        </m:r>
                      </m:sub>
                    </m:sSub>
                    <m:r>
                      <a:rPr lang="en-IN" b="0" i="1" dirty="0" smtClean="0">
                        <a:latin typeface="Cambria Math" panose="02040503050406030204" pitchFamily="18" charset="0"/>
                      </a:rPr>
                      <m:t>=</m:t>
                    </m:r>
                    <m:sSub>
                      <m:sSubPr>
                        <m:ctrlPr>
                          <a:rPr lang="en-IN" i="1" dirty="0">
                            <a:latin typeface="Cambria Math" panose="02040503050406030204" pitchFamily="18" charset="0"/>
                          </a:rPr>
                        </m:ctrlPr>
                      </m:sSubPr>
                      <m:e>
                        <m:r>
                          <a:rPr lang="el-GR" i="1" dirty="0">
                            <a:latin typeface="Cambria Math" panose="02040503050406030204" pitchFamily="18" charset="0"/>
                            <a:ea typeface="Cambria Math" panose="02040503050406030204" pitchFamily="18" charset="0"/>
                          </a:rPr>
                          <m:t>∆</m:t>
                        </m:r>
                        <m:r>
                          <a:rPr lang="en-IN" i="1" dirty="0">
                            <a:latin typeface="Cambria Math" panose="02040503050406030204" pitchFamily="18" charset="0"/>
                          </a:rPr>
                          <m:t>𝑆</m:t>
                        </m:r>
                      </m:e>
                      <m:sub>
                        <m:r>
                          <a:rPr lang="en-IN" b="0" i="1" dirty="0" smtClean="0">
                            <a:latin typeface="Cambria Math" panose="02040503050406030204" pitchFamily="18" charset="0"/>
                          </a:rPr>
                          <m:t>𝑇𝑜𝑡𝑎𝑙</m:t>
                        </m:r>
                      </m:sub>
                    </m:sSub>
                    <m:r>
                      <a:rPr lang="en-IN" b="0" i="1" dirty="0" smtClean="0">
                        <a:latin typeface="Cambria Math" panose="02040503050406030204" pitchFamily="18" charset="0"/>
                      </a:rPr>
                      <m:t>=</m:t>
                    </m:r>
                    <m:sSub>
                      <m:sSubPr>
                        <m:ctrlPr>
                          <a:rPr lang="en-IN" i="1" dirty="0">
                            <a:latin typeface="Cambria Math" panose="02040503050406030204" pitchFamily="18" charset="0"/>
                          </a:rPr>
                        </m:ctrlPr>
                      </m:sSubPr>
                      <m:e>
                        <m:r>
                          <a:rPr lang="el-GR" i="1" dirty="0">
                            <a:latin typeface="Cambria Math" panose="02040503050406030204" pitchFamily="18" charset="0"/>
                            <a:ea typeface="Cambria Math" panose="02040503050406030204" pitchFamily="18" charset="0"/>
                          </a:rPr>
                          <m:t>∆</m:t>
                        </m:r>
                        <m:r>
                          <a:rPr lang="en-IN" i="1" dirty="0">
                            <a:latin typeface="Cambria Math" panose="02040503050406030204" pitchFamily="18" charset="0"/>
                          </a:rPr>
                          <m:t>𝑆</m:t>
                        </m:r>
                      </m:e>
                      <m:sub>
                        <m:r>
                          <a:rPr lang="en-IN" b="0" i="1" dirty="0" smtClean="0">
                            <a:latin typeface="Cambria Math" panose="02040503050406030204" pitchFamily="18" charset="0"/>
                          </a:rPr>
                          <m:t>𝑠𝑦𝑠𝑡𝑒𝑚</m:t>
                        </m:r>
                      </m:sub>
                    </m:sSub>
                    <m:r>
                      <a:rPr lang="en-IN" b="0" i="1" dirty="0" smtClean="0">
                        <a:latin typeface="Cambria Math" panose="02040503050406030204" pitchFamily="18" charset="0"/>
                      </a:rPr>
                      <m:t>+</m:t>
                    </m:r>
                    <m:sSub>
                      <m:sSubPr>
                        <m:ctrlPr>
                          <a:rPr lang="en-IN" i="1" dirty="0">
                            <a:latin typeface="Cambria Math" panose="02040503050406030204" pitchFamily="18" charset="0"/>
                          </a:rPr>
                        </m:ctrlPr>
                      </m:sSubPr>
                      <m:e>
                        <m:r>
                          <a:rPr lang="el-GR" i="1" dirty="0">
                            <a:latin typeface="Cambria Math" panose="02040503050406030204" pitchFamily="18" charset="0"/>
                            <a:ea typeface="Cambria Math" panose="02040503050406030204" pitchFamily="18" charset="0"/>
                          </a:rPr>
                          <m:t>∆</m:t>
                        </m:r>
                        <m:r>
                          <a:rPr lang="en-IN" i="1" dirty="0">
                            <a:latin typeface="Cambria Math" panose="02040503050406030204" pitchFamily="18" charset="0"/>
                          </a:rPr>
                          <m:t>𝑆</m:t>
                        </m:r>
                      </m:e>
                      <m:sub>
                        <m:r>
                          <a:rPr lang="en-IN" b="0" i="1" dirty="0" smtClean="0">
                            <a:latin typeface="Cambria Math" panose="02040503050406030204" pitchFamily="18" charset="0"/>
                          </a:rPr>
                          <m:t>𝑠𝑢𝑟𝑟𝑜𝑢𝑛𝑑𝑖𝑛𝑔𝑠</m:t>
                        </m:r>
                      </m:sub>
                    </m:sSub>
                    <m:r>
                      <a:rPr lang="en-IN" b="0" i="1" dirty="0" smtClean="0">
                        <a:latin typeface="Cambria Math" panose="02040503050406030204" pitchFamily="18" charset="0"/>
                      </a:rPr>
                      <m:t>&gt;0 </m:t>
                    </m:r>
                  </m:oMath>
                </a14:m>
                <a:endParaRPr lang="en-US" dirty="0"/>
              </a:p>
              <a:p>
                <a:endParaRPr lang="en-US" dirty="0"/>
              </a:p>
              <a:p>
                <a:endParaRPr lang="en-IN" dirty="0"/>
              </a:p>
            </p:txBody>
          </p:sp>
        </mc:Choice>
        <mc:Fallback>
          <p:sp>
            <p:nvSpPr>
              <p:cNvPr id="3" name="Content Placeholder 2">
                <a:extLst>
                  <a:ext uri="{FF2B5EF4-FFF2-40B4-BE49-F238E27FC236}">
                    <a16:creationId xmlns:a16="http://schemas.microsoft.com/office/drawing/2014/main" id="{5610C26D-4BA4-8518-EBED-443D8DA6B828}"/>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IN">
                    <a:noFill/>
                  </a:rPr>
                  <a:t> </a:t>
                </a:r>
              </a:p>
            </p:txBody>
          </p:sp>
        </mc:Fallback>
      </mc:AlternateContent>
    </p:spTree>
    <p:extLst>
      <p:ext uri="{BB962C8B-B14F-4D97-AF65-F5344CB8AC3E}">
        <p14:creationId xmlns:p14="http://schemas.microsoft.com/office/powerpoint/2010/main" val="42708539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5D616-6048-4AA4-37A3-045C208B059D}"/>
              </a:ext>
            </a:extLst>
          </p:cNvPr>
          <p:cNvSpPr>
            <a:spLocks noGrp="1"/>
          </p:cNvSpPr>
          <p:nvPr>
            <p:ph type="title"/>
          </p:nvPr>
        </p:nvSpPr>
        <p:spPr>
          <a:xfrm>
            <a:off x="838200" y="0"/>
            <a:ext cx="10515600" cy="681037"/>
          </a:xfrm>
        </p:spPr>
        <p:txBody>
          <a:bodyPr>
            <a:normAutofit fontScale="90000"/>
          </a:bodyPr>
          <a:lstStyle/>
          <a:p>
            <a:r>
              <a:rPr lang="en-IN" b="1" dirty="0">
                <a:latin typeface="+mn-lt"/>
              </a:rPr>
              <a:t>Entropy, (</a:t>
            </a:r>
            <a:r>
              <a:rPr lang="en-IN" b="1" i="1" dirty="0">
                <a:latin typeface="+mn-lt"/>
              </a:rPr>
              <a:t>S</a:t>
            </a:r>
            <a:r>
              <a:rPr lang="en-IN" b="1" dirty="0">
                <a:latin typeface="+mn-lt"/>
              </a:rPr>
              <a: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230CAEE-9DF5-F80B-07B9-60AD0854EFEC}"/>
                  </a:ext>
                </a:extLst>
              </p:cNvPr>
              <p:cNvSpPr>
                <a:spLocks noGrp="1"/>
              </p:cNvSpPr>
              <p:nvPr>
                <p:ph idx="1"/>
              </p:nvPr>
            </p:nvSpPr>
            <p:spPr>
              <a:xfrm>
                <a:off x="0" y="791110"/>
                <a:ext cx="12192000" cy="5385853"/>
              </a:xfrm>
            </p:spPr>
            <p:txBody>
              <a:bodyPr>
                <a:normAutofit fontScale="85000" lnSpcReduction="20000"/>
              </a:bodyPr>
              <a:lstStyle/>
              <a:p>
                <a:r>
                  <a:rPr lang="en-IN" dirty="0"/>
                  <a:t>Def. of Entropy: </a:t>
                </a:r>
                <a14:m>
                  <m:oMath xmlns:m="http://schemas.openxmlformats.org/officeDocument/2006/math">
                    <m:r>
                      <m:rPr>
                        <m:sty m:val="p"/>
                      </m:rPr>
                      <a:rPr lang="en-IN" i="1" dirty="0">
                        <a:latin typeface="Cambria Math" panose="02040503050406030204" pitchFamily="18" charset="0"/>
                        <a:ea typeface="Cambria Math" panose="02040503050406030204" pitchFamily="18" charset="0"/>
                      </a:rPr>
                      <m:t>d</m:t>
                    </m:r>
                    <m:r>
                      <a:rPr lang="en-IN" b="0" i="1" dirty="0" smtClean="0">
                        <a:latin typeface="Cambria Math" panose="02040503050406030204" pitchFamily="18" charset="0"/>
                      </a:rPr>
                      <m:t>𝑆</m:t>
                    </m:r>
                    <m:r>
                      <a:rPr lang="en-IN" b="0" i="1" smtClean="0">
                        <a:latin typeface="Cambria Math" panose="02040503050406030204" pitchFamily="18" charset="0"/>
                      </a:rPr>
                      <m:t>=</m:t>
                    </m:r>
                    <m:f>
                      <m:fPr>
                        <m:ctrlPr>
                          <a:rPr lang="en-IN" i="1">
                            <a:latin typeface="Cambria Math" panose="02040503050406030204" pitchFamily="18" charset="0"/>
                          </a:rPr>
                        </m:ctrlPr>
                      </m:fPr>
                      <m:num>
                        <m:sSub>
                          <m:sSubPr>
                            <m:ctrlPr>
                              <a:rPr lang="fr-FR" i="1">
                                <a:latin typeface="Cambria Math" panose="02040503050406030204" pitchFamily="18" charset="0"/>
                              </a:rPr>
                            </m:ctrlPr>
                          </m:sSubPr>
                          <m:e>
                            <m:r>
                              <a:rPr lang="en-IN" b="0" i="1" smtClean="0">
                                <a:latin typeface="Cambria Math" panose="02040503050406030204" pitchFamily="18" charset="0"/>
                              </a:rPr>
                              <m:t>𝑑</m:t>
                            </m:r>
                            <m:r>
                              <a:rPr lang="en-IN" i="1">
                                <a:latin typeface="Cambria Math" panose="02040503050406030204" pitchFamily="18" charset="0"/>
                              </a:rPr>
                              <m:t>𝑞</m:t>
                            </m:r>
                          </m:e>
                          <m:sub>
                            <m:r>
                              <a:rPr lang="en-IN" b="0" i="1" smtClean="0">
                                <a:latin typeface="Cambria Math" panose="02040503050406030204" pitchFamily="18" charset="0"/>
                              </a:rPr>
                              <m:t>𝑟𝑒𝑣</m:t>
                            </m:r>
                          </m:sub>
                        </m:sSub>
                      </m:num>
                      <m:den>
                        <m:r>
                          <a:rPr lang="en-IN" i="1" dirty="0">
                            <a:latin typeface="Cambria Math" panose="02040503050406030204" pitchFamily="18" charset="0"/>
                          </a:rPr>
                          <m:t>𝑇</m:t>
                        </m:r>
                      </m:den>
                    </m:f>
                    <m:r>
                      <a:rPr lang="en-IN" i="1" dirty="0">
                        <a:latin typeface="Cambria Math" panose="02040503050406030204" pitchFamily="18" charset="0"/>
                      </a:rPr>
                      <m:t> </m:t>
                    </m:r>
                  </m:oMath>
                </a14:m>
                <a:endParaRPr lang="en-IN" i="1" dirty="0">
                  <a:latin typeface="Cambria Math" panose="02040503050406030204" pitchFamily="18" charset="0"/>
                </a:endParaRPr>
              </a:p>
              <a:p>
                <a14:m>
                  <m:oMath xmlns:m="http://schemas.openxmlformats.org/officeDocument/2006/math">
                    <m:r>
                      <a:rPr lang="el-GR" i="1" dirty="0" smtClean="0">
                        <a:latin typeface="Cambria Math" panose="02040503050406030204" pitchFamily="18" charset="0"/>
                        <a:ea typeface="Cambria Math" panose="02040503050406030204" pitchFamily="18" charset="0"/>
                      </a:rPr>
                      <m:t>∆</m:t>
                    </m:r>
                    <m:r>
                      <a:rPr lang="en-IN" b="0" i="1" dirty="0" smtClean="0">
                        <a:latin typeface="Cambria Math" panose="02040503050406030204" pitchFamily="18" charset="0"/>
                      </a:rPr>
                      <m:t>𝑆</m:t>
                    </m:r>
                    <m:r>
                      <a:rPr lang="en-IN" b="0" i="1" smtClean="0">
                        <a:latin typeface="Cambria Math" panose="02040503050406030204" pitchFamily="18" charset="0"/>
                      </a:rPr>
                      <m:t>=</m:t>
                    </m:r>
                    <m:f>
                      <m:fPr>
                        <m:ctrlPr>
                          <a:rPr lang="en-IN" i="1">
                            <a:latin typeface="Cambria Math" panose="02040503050406030204" pitchFamily="18" charset="0"/>
                          </a:rPr>
                        </m:ctrlPr>
                      </m:fPr>
                      <m:num>
                        <m:sSub>
                          <m:sSubPr>
                            <m:ctrlPr>
                              <a:rPr lang="fr-FR" i="1">
                                <a:latin typeface="Cambria Math" panose="02040503050406030204" pitchFamily="18" charset="0"/>
                              </a:rPr>
                            </m:ctrlPr>
                          </m:sSubPr>
                          <m:e>
                            <m:r>
                              <a:rPr lang="en-IN" i="1">
                                <a:latin typeface="Cambria Math" panose="02040503050406030204" pitchFamily="18" charset="0"/>
                              </a:rPr>
                              <m:t>𝑞</m:t>
                            </m:r>
                          </m:e>
                          <m:sub>
                            <m:r>
                              <a:rPr lang="en-IN" b="0" i="1" smtClean="0">
                                <a:latin typeface="Cambria Math" panose="02040503050406030204" pitchFamily="18" charset="0"/>
                              </a:rPr>
                              <m:t>𝑟𝑒𝑣</m:t>
                            </m:r>
                          </m:sub>
                        </m:sSub>
                      </m:num>
                      <m:den>
                        <m:r>
                          <a:rPr lang="en-IN" i="1" dirty="0">
                            <a:latin typeface="Cambria Math" panose="02040503050406030204" pitchFamily="18" charset="0"/>
                          </a:rPr>
                          <m:t>𝑇</m:t>
                        </m:r>
                      </m:den>
                    </m:f>
                    <m:r>
                      <a:rPr lang="en-IN" b="0" i="1" dirty="0" smtClean="0">
                        <a:latin typeface="Cambria Math" panose="02040503050406030204" pitchFamily="18" charset="0"/>
                      </a:rPr>
                      <m:t>    (</m:t>
                    </m:r>
                    <m:r>
                      <a:rPr lang="en-IN" b="0" i="1" dirty="0" smtClean="0">
                        <a:latin typeface="Cambria Math" panose="02040503050406030204" pitchFamily="18" charset="0"/>
                      </a:rPr>
                      <m:t>𝑓𝑜𝑟</m:t>
                    </m:r>
                    <m:r>
                      <a:rPr lang="en-IN" b="0" i="1" dirty="0" smtClean="0">
                        <a:latin typeface="Cambria Math" panose="02040503050406030204" pitchFamily="18" charset="0"/>
                      </a:rPr>
                      <m:t> </m:t>
                    </m:r>
                    <m:r>
                      <a:rPr lang="en-IN" b="0" i="1" dirty="0" smtClean="0">
                        <a:latin typeface="Cambria Math" panose="02040503050406030204" pitchFamily="18" charset="0"/>
                      </a:rPr>
                      <m:t>𝑓𝑖𝑛𝑖𝑡𝑒</m:t>
                    </m:r>
                    <m:r>
                      <a:rPr lang="en-IN" b="0" i="1" dirty="0" smtClean="0">
                        <a:latin typeface="Cambria Math" panose="02040503050406030204" pitchFamily="18" charset="0"/>
                      </a:rPr>
                      <m:t> </m:t>
                    </m:r>
                    <m:r>
                      <a:rPr lang="en-IN" b="0" i="1" dirty="0" smtClean="0">
                        <a:latin typeface="Cambria Math" panose="02040503050406030204" pitchFamily="18" charset="0"/>
                      </a:rPr>
                      <m:t>𝑐h𝑎𝑛𝑔𝑒𝑠</m:t>
                    </m:r>
                    <m:r>
                      <a:rPr lang="en-IN" b="0" i="1" dirty="0" smtClean="0">
                        <a:latin typeface="Cambria Math" panose="02040503050406030204" pitchFamily="18" charset="0"/>
                      </a:rPr>
                      <m:t>)</m:t>
                    </m:r>
                  </m:oMath>
                </a14:m>
                <a:endParaRPr lang="en-IN" dirty="0"/>
              </a:p>
              <a:p>
                <a:r>
                  <a:rPr lang="en-IN" i="1" dirty="0" err="1"/>
                  <a:t>q</a:t>
                </a:r>
                <a:r>
                  <a:rPr lang="en-IN" i="1" baseline="-25000" dirty="0" err="1"/>
                  <a:t>rev</a:t>
                </a:r>
                <a:r>
                  <a:rPr lang="en-IN" dirty="0"/>
                  <a:t> is the heat exchanged in reversible isothermal process and the quantity </a:t>
                </a:r>
                <a14:m>
                  <m:oMath xmlns:m="http://schemas.openxmlformats.org/officeDocument/2006/math">
                    <m:f>
                      <m:fPr>
                        <m:ctrlPr>
                          <a:rPr lang="en-IN" i="1" smtClean="0">
                            <a:latin typeface="Cambria Math" panose="02040503050406030204" pitchFamily="18" charset="0"/>
                          </a:rPr>
                        </m:ctrlPr>
                      </m:fPr>
                      <m:num>
                        <m:sSub>
                          <m:sSubPr>
                            <m:ctrlPr>
                              <a:rPr lang="fr-FR" i="1">
                                <a:latin typeface="Cambria Math" panose="02040503050406030204" pitchFamily="18" charset="0"/>
                              </a:rPr>
                            </m:ctrlPr>
                          </m:sSubPr>
                          <m:e>
                            <m:r>
                              <a:rPr lang="en-IN" i="1">
                                <a:latin typeface="Cambria Math" panose="02040503050406030204" pitchFamily="18" charset="0"/>
                              </a:rPr>
                              <m:t>𝑞</m:t>
                            </m:r>
                          </m:e>
                          <m:sub>
                            <m:r>
                              <a:rPr lang="en-IN" b="0" i="1" smtClean="0">
                                <a:latin typeface="Cambria Math" panose="02040503050406030204" pitchFamily="18" charset="0"/>
                              </a:rPr>
                              <m:t>𝑟𝑒𝑣</m:t>
                            </m:r>
                          </m:sub>
                        </m:sSub>
                      </m:num>
                      <m:den>
                        <m:r>
                          <a:rPr lang="en-IN" i="1" dirty="0">
                            <a:latin typeface="Cambria Math" panose="02040503050406030204" pitchFamily="18" charset="0"/>
                          </a:rPr>
                          <m:t>𝑇</m:t>
                        </m:r>
                      </m:den>
                    </m:f>
                  </m:oMath>
                </a14:m>
                <a:r>
                  <a:rPr lang="en-IN" dirty="0"/>
                  <a:t> is constant and it is state function called the entropy change.</a:t>
                </a:r>
              </a:p>
              <a:p>
                <a:r>
                  <a:rPr lang="en-IN" dirty="0"/>
                  <a:t>Entropy is an extensive property of the system.</a:t>
                </a:r>
              </a:p>
              <a:p>
                <a:r>
                  <a:rPr lang="en-IN" dirty="0"/>
                  <a:t>Meaning of ENTROPY</a:t>
                </a:r>
              </a:p>
              <a:p>
                <a:r>
                  <a:rPr lang="en-IN" dirty="0"/>
                  <a:t>Entropy is the degree of disorder or randomness of a system.</a:t>
                </a:r>
              </a:p>
              <a:p>
                <a:r>
                  <a:rPr lang="en-IN" dirty="0"/>
                  <a:t>Change in entropy is the capacity for spontaneous change in a system.</a:t>
                </a:r>
              </a:p>
              <a:p>
                <a:r>
                  <a:rPr lang="en-IN" dirty="0"/>
                  <a:t>During isothermal expansion (reversible or irreversible, </a:t>
                </a:r>
                <a:r>
                  <a:rPr lang="en-IN" b="1" dirty="0"/>
                  <a:t>but </a:t>
                </a:r>
                <a:r>
                  <a:rPr lang="en-IN" b="1" i="1" dirty="0"/>
                  <a:t>q </a:t>
                </a:r>
                <a:r>
                  <a:rPr lang="en-IN" b="1" dirty="0"/>
                  <a:t>must be equal to heat exchanged in reversible process</a:t>
                </a:r>
                <a:r>
                  <a:rPr lang="en-IN" dirty="0"/>
                  <a:t>), (</a:t>
                </a:r>
                <a:r>
                  <a:rPr lang="en-US" dirty="0"/>
                  <a:t>The variation of the entropy of a perfect gas with volume </a:t>
                </a:r>
                <a:r>
                  <a:rPr lang="en-IN" dirty="0"/>
                  <a:t>)</a:t>
                </a:r>
              </a:p>
              <a:p>
                <a:r>
                  <a:rPr lang="en-IN" dirty="0"/>
                  <a:t> </a:t>
                </a:r>
                <a14:m>
                  <m:oMath xmlns:m="http://schemas.openxmlformats.org/officeDocument/2006/math">
                    <m:r>
                      <a:rPr lang="el-GR" i="1" dirty="0">
                        <a:latin typeface="Cambria Math" panose="02040503050406030204" pitchFamily="18" charset="0"/>
                        <a:ea typeface="Cambria Math" panose="02040503050406030204" pitchFamily="18" charset="0"/>
                      </a:rPr>
                      <m:t>∆</m:t>
                    </m:r>
                    <m:r>
                      <a:rPr lang="en-IN" i="1" dirty="0">
                        <a:latin typeface="Cambria Math" panose="02040503050406030204" pitchFamily="18" charset="0"/>
                      </a:rPr>
                      <m:t>𝑆</m:t>
                    </m:r>
                    <m:r>
                      <a:rPr lang="en-IN" i="1">
                        <a:latin typeface="Cambria Math" panose="02040503050406030204" pitchFamily="18" charset="0"/>
                      </a:rPr>
                      <m:t>=</m:t>
                    </m:r>
                    <m:f>
                      <m:fPr>
                        <m:ctrlPr>
                          <a:rPr lang="en-IN" i="1">
                            <a:latin typeface="Cambria Math" panose="02040503050406030204" pitchFamily="18" charset="0"/>
                          </a:rPr>
                        </m:ctrlPr>
                      </m:fPr>
                      <m:num>
                        <m:sSub>
                          <m:sSubPr>
                            <m:ctrlPr>
                              <a:rPr lang="fr-FR" i="1">
                                <a:latin typeface="Cambria Math" panose="02040503050406030204" pitchFamily="18" charset="0"/>
                              </a:rPr>
                            </m:ctrlPr>
                          </m:sSubPr>
                          <m:e>
                            <m:r>
                              <a:rPr lang="en-IN" i="1">
                                <a:latin typeface="Cambria Math" panose="02040503050406030204" pitchFamily="18" charset="0"/>
                              </a:rPr>
                              <m:t>𝑞</m:t>
                            </m:r>
                          </m:e>
                          <m:sub>
                            <m:r>
                              <a:rPr lang="en-IN" i="1">
                                <a:latin typeface="Cambria Math" panose="02040503050406030204" pitchFamily="18" charset="0"/>
                              </a:rPr>
                              <m:t>𝑟𝑒𝑣</m:t>
                            </m:r>
                          </m:sub>
                        </m:sSub>
                      </m:num>
                      <m:den>
                        <m:r>
                          <a:rPr lang="en-IN" i="1" dirty="0">
                            <a:latin typeface="Cambria Math" panose="02040503050406030204" pitchFamily="18" charset="0"/>
                          </a:rPr>
                          <m:t>𝑇</m:t>
                        </m:r>
                      </m:den>
                    </m:f>
                    <m:r>
                      <a:rPr lang="en-IN" b="0" i="1" dirty="0" smtClean="0">
                        <a:latin typeface="Cambria Math" panose="02040503050406030204" pitchFamily="18" charset="0"/>
                      </a:rPr>
                      <m:t>=</m:t>
                    </m:r>
                    <m:f>
                      <m:fPr>
                        <m:ctrlPr>
                          <a:rPr lang="en-IN" i="1">
                            <a:latin typeface="Cambria Math" panose="02040503050406030204" pitchFamily="18" charset="0"/>
                          </a:rPr>
                        </m:ctrlPr>
                      </m:fPr>
                      <m:num>
                        <m:r>
                          <a:rPr lang="en-IN" b="0" i="1" smtClean="0">
                            <a:latin typeface="Cambria Math" panose="02040503050406030204" pitchFamily="18" charset="0"/>
                          </a:rPr>
                          <m:t>−</m:t>
                        </m:r>
                        <m:r>
                          <a:rPr lang="en-IN" b="0" i="1" smtClean="0">
                            <a:latin typeface="Cambria Math" panose="02040503050406030204" pitchFamily="18" charset="0"/>
                          </a:rPr>
                          <m:t>𝑤</m:t>
                        </m:r>
                      </m:num>
                      <m:den>
                        <m:r>
                          <a:rPr lang="en-IN" i="1" dirty="0">
                            <a:latin typeface="Cambria Math" panose="02040503050406030204" pitchFamily="18" charset="0"/>
                          </a:rPr>
                          <m:t>𝑇</m:t>
                        </m:r>
                      </m:den>
                    </m:f>
                    <m:r>
                      <a:rPr lang="en-IN" b="0" i="1" dirty="0" smtClean="0">
                        <a:latin typeface="Cambria Math" panose="02040503050406030204" pitchFamily="18" charset="0"/>
                      </a:rPr>
                      <m:t>=</m:t>
                    </m:r>
                    <m:f>
                      <m:fPr>
                        <m:ctrlPr>
                          <a:rPr lang="en-IN" b="0" i="1" dirty="0" smtClean="0">
                            <a:latin typeface="Cambria Math" panose="02040503050406030204" pitchFamily="18" charset="0"/>
                          </a:rPr>
                        </m:ctrlPr>
                      </m:fPr>
                      <m:num>
                        <m:r>
                          <a:rPr lang="en-IN" b="0" i="1" dirty="0" smtClean="0">
                            <a:latin typeface="Cambria Math" panose="02040503050406030204" pitchFamily="18" charset="0"/>
                          </a:rPr>
                          <m:t>𝑛𝑅𝑇𝑙𝑛</m:t>
                        </m:r>
                      </m:num>
                      <m:den>
                        <m:r>
                          <a:rPr lang="en-IN" b="0" i="1" dirty="0" smtClean="0">
                            <a:latin typeface="Cambria Math" panose="02040503050406030204" pitchFamily="18" charset="0"/>
                          </a:rPr>
                          <m:t>𝑇</m:t>
                        </m:r>
                      </m:den>
                    </m:f>
                    <m:d>
                      <m:dPr>
                        <m:ctrlPr>
                          <a:rPr lang="en-IN" b="0" i="1" dirty="0" smtClean="0">
                            <a:latin typeface="Cambria Math" panose="02040503050406030204" pitchFamily="18" charset="0"/>
                          </a:rPr>
                        </m:ctrlPr>
                      </m:dPr>
                      <m:e>
                        <m:f>
                          <m:fPr>
                            <m:ctrlPr>
                              <a:rPr lang="en-IN" i="1">
                                <a:latin typeface="Cambria Math" panose="02040503050406030204" pitchFamily="18" charset="0"/>
                              </a:rPr>
                            </m:ctrlPr>
                          </m:fPr>
                          <m:num>
                            <m:sSub>
                              <m:sSubPr>
                                <m:ctrlPr>
                                  <a:rPr lang="en-IN" i="1">
                                    <a:latin typeface="Cambria Math" panose="02040503050406030204" pitchFamily="18" charset="0"/>
                                  </a:rPr>
                                </m:ctrlPr>
                              </m:sSubPr>
                              <m:e>
                                <m:r>
                                  <a:rPr lang="en-IN" i="1">
                                    <a:latin typeface="Cambria Math" panose="02040503050406030204" pitchFamily="18" charset="0"/>
                                  </a:rPr>
                                  <m:t>𝑉</m:t>
                                </m:r>
                              </m:e>
                              <m:sub>
                                <m:r>
                                  <a:rPr lang="en-IN" i="1">
                                    <a:latin typeface="Cambria Math" panose="02040503050406030204" pitchFamily="18" charset="0"/>
                                  </a:rPr>
                                  <m:t>2</m:t>
                                </m:r>
                              </m:sub>
                            </m:sSub>
                          </m:num>
                          <m:den>
                            <m:sSub>
                              <m:sSubPr>
                                <m:ctrlPr>
                                  <a:rPr lang="en-IN" i="1">
                                    <a:latin typeface="Cambria Math" panose="02040503050406030204" pitchFamily="18" charset="0"/>
                                  </a:rPr>
                                </m:ctrlPr>
                              </m:sSubPr>
                              <m:e>
                                <m:r>
                                  <a:rPr lang="en-IN" i="1">
                                    <a:latin typeface="Cambria Math" panose="02040503050406030204" pitchFamily="18" charset="0"/>
                                  </a:rPr>
                                  <m:t>𝑉</m:t>
                                </m:r>
                              </m:e>
                              <m:sub>
                                <m:r>
                                  <a:rPr lang="en-IN" i="1">
                                    <a:latin typeface="Cambria Math" panose="02040503050406030204" pitchFamily="18" charset="0"/>
                                  </a:rPr>
                                  <m:t>1</m:t>
                                </m:r>
                              </m:sub>
                            </m:sSub>
                          </m:den>
                        </m:f>
                      </m:e>
                    </m:d>
                  </m:oMath>
                </a14:m>
                <a:endParaRPr lang="en-IN" b="0" dirty="0"/>
              </a:p>
              <a:p>
                <a14:m>
                  <m:oMath xmlns:m="http://schemas.openxmlformats.org/officeDocument/2006/math">
                    <m:r>
                      <a:rPr lang="el-GR" i="1" dirty="0" smtClean="0">
                        <a:latin typeface="Cambria Math" panose="02040503050406030204" pitchFamily="18" charset="0"/>
                        <a:ea typeface="Cambria Math" panose="02040503050406030204" pitchFamily="18" charset="0"/>
                      </a:rPr>
                      <m:t>∆</m:t>
                    </m:r>
                    <m:r>
                      <a:rPr lang="en-IN" i="1" dirty="0">
                        <a:latin typeface="Cambria Math" panose="02040503050406030204" pitchFamily="18" charset="0"/>
                      </a:rPr>
                      <m:t>𝑆</m:t>
                    </m:r>
                    <m:r>
                      <a:rPr lang="en-IN" i="1">
                        <a:latin typeface="Cambria Math" panose="02040503050406030204" pitchFamily="18" charset="0"/>
                      </a:rPr>
                      <m:t>=</m:t>
                    </m:r>
                    <m:f>
                      <m:fPr>
                        <m:ctrlPr>
                          <a:rPr lang="en-IN" i="1">
                            <a:latin typeface="Cambria Math" panose="02040503050406030204" pitchFamily="18" charset="0"/>
                          </a:rPr>
                        </m:ctrlPr>
                      </m:fPr>
                      <m:num>
                        <m:sSub>
                          <m:sSubPr>
                            <m:ctrlPr>
                              <a:rPr lang="fr-FR" i="1">
                                <a:latin typeface="Cambria Math" panose="02040503050406030204" pitchFamily="18" charset="0"/>
                              </a:rPr>
                            </m:ctrlPr>
                          </m:sSubPr>
                          <m:e>
                            <m:r>
                              <a:rPr lang="en-IN" i="1">
                                <a:latin typeface="Cambria Math" panose="02040503050406030204" pitchFamily="18" charset="0"/>
                              </a:rPr>
                              <m:t>𝑞</m:t>
                            </m:r>
                          </m:e>
                          <m:sub>
                            <m:r>
                              <a:rPr lang="en-IN" i="1">
                                <a:latin typeface="Cambria Math" panose="02040503050406030204" pitchFamily="18" charset="0"/>
                              </a:rPr>
                              <m:t>𝑟𝑒𝑣</m:t>
                            </m:r>
                          </m:sub>
                        </m:sSub>
                      </m:num>
                      <m:den>
                        <m:r>
                          <a:rPr lang="en-IN" i="1" dirty="0">
                            <a:latin typeface="Cambria Math" panose="02040503050406030204" pitchFamily="18" charset="0"/>
                          </a:rPr>
                          <m:t>𝑇</m:t>
                        </m:r>
                      </m:den>
                    </m:f>
                    <m:r>
                      <a:rPr lang="en-IN" b="0" i="1" dirty="0" smtClean="0">
                        <a:latin typeface="Cambria Math" panose="02040503050406030204" pitchFamily="18" charset="0"/>
                      </a:rPr>
                      <m:t>=</m:t>
                    </m:r>
                    <m:f>
                      <m:fPr>
                        <m:ctrlPr>
                          <a:rPr lang="en-IN" i="1">
                            <a:latin typeface="Cambria Math" panose="02040503050406030204" pitchFamily="18" charset="0"/>
                          </a:rPr>
                        </m:ctrlPr>
                      </m:fPr>
                      <m:num>
                        <m:r>
                          <a:rPr lang="en-IN" b="0" i="1" smtClean="0">
                            <a:latin typeface="Cambria Math" panose="02040503050406030204" pitchFamily="18" charset="0"/>
                          </a:rPr>
                          <m:t>−</m:t>
                        </m:r>
                        <m:r>
                          <a:rPr lang="en-IN" b="0" i="1" smtClean="0">
                            <a:latin typeface="Cambria Math" panose="02040503050406030204" pitchFamily="18" charset="0"/>
                          </a:rPr>
                          <m:t>𝑤</m:t>
                        </m:r>
                      </m:num>
                      <m:den>
                        <m:r>
                          <a:rPr lang="en-IN" i="1" dirty="0">
                            <a:latin typeface="Cambria Math" panose="02040503050406030204" pitchFamily="18" charset="0"/>
                          </a:rPr>
                          <m:t>𝑇</m:t>
                        </m:r>
                      </m:den>
                    </m:f>
                    <m:r>
                      <a:rPr lang="en-IN" b="0" i="1" dirty="0" smtClean="0">
                        <a:latin typeface="Cambria Math" panose="02040503050406030204" pitchFamily="18" charset="0"/>
                      </a:rPr>
                      <m:t>=</m:t>
                    </m:r>
                    <m:r>
                      <a:rPr lang="en-IN" i="1" dirty="0">
                        <a:latin typeface="Cambria Math" panose="02040503050406030204" pitchFamily="18" charset="0"/>
                      </a:rPr>
                      <m:t>𝑛𝑅𝑙𝑛</m:t>
                    </m:r>
                    <m:d>
                      <m:dPr>
                        <m:ctrlPr>
                          <a:rPr lang="en-IN" b="0" i="1" dirty="0" smtClean="0">
                            <a:latin typeface="Cambria Math" panose="02040503050406030204" pitchFamily="18" charset="0"/>
                          </a:rPr>
                        </m:ctrlPr>
                      </m:dPr>
                      <m:e>
                        <m:f>
                          <m:fPr>
                            <m:ctrlPr>
                              <a:rPr lang="en-IN" i="1">
                                <a:latin typeface="Cambria Math" panose="02040503050406030204" pitchFamily="18" charset="0"/>
                              </a:rPr>
                            </m:ctrlPr>
                          </m:fPr>
                          <m:num>
                            <m:sSub>
                              <m:sSubPr>
                                <m:ctrlPr>
                                  <a:rPr lang="en-IN" i="1">
                                    <a:latin typeface="Cambria Math" panose="02040503050406030204" pitchFamily="18" charset="0"/>
                                  </a:rPr>
                                </m:ctrlPr>
                              </m:sSubPr>
                              <m:e>
                                <m:r>
                                  <a:rPr lang="en-IN" i="1">
                                    <a:latin typeface="Cambria Math" panose="02040503050406030204" pitchFamily="18" charset="0"/>
                                  </a:rPr>
                                  <m:t>𝑉</m:t>
                                </m:r>
                              </m:e>
                              <m:sub>
                                <m:r>
                                  <a:rPr lang="en-IN" i="1">
                                    <a:latin typeface="Cambria Math" panose="02040503050406030204" pitchFamily="18" charset="0"/>
                                  </a:rPr>
                                  <m:t>2</m:t>
                                </m:r>
                              </m:sub>
                            </m:sSub>
                          </m:num>
                          <m:den>
                            <m:sSub>
                              <m:sSubPr>
                                <m:ctrlPr>
                                  <a:rPr lang="en-IN" i="1">
                                    <a:latin typeface="Cambria Math" panose="02040503050406030204" pitchFamily="18" charset="0"/>
                                  </a:rPr>
                                </m:ctrlPr>
                              </m:sSubPr>
                              <m:e>
                                <m:r>
                                  <a:rPr lang="en-IN" i="1">
                                    <a:latin typeface="Cambria Math" panose="02040503050406030204" pitchFamily="18" charset="0"/>
                                  </a:rPr>
                                  <m:t>𝑉</m:t>
                                </m:r>
                              </m:e>
                              <m:sub>
                                <m:r>
                                  <a:rPr lang="en-IN" i="1">
                                    <a:latin typeface="Cambria Math" panose="02040503050406030204" pitchFamily="18" charset="0"/>
                                  </a:rPr>
                                  <m:t>1</m:t>
                                </m:r>
                              </m:sub>
                            </m:sSub>
                          </m:den>
                        </m:f>
                      </m:e>
                    </m:d>
                    <m:r>
                      <a:rPr lang="en-IN" b="0" i="1" smtClean="0">
                        <a:latin typeface="Cambria Math" panose="02040503050406030204" pitchFamily="18" charset="0"/>
                      </a:rPr>
                      <m:t>=</m:t>
                    </m:r>
                    <m:r>
                      <a:rPr lang="en-IN" i="1" dirty="0">
                        <a:latin typeface="Cambria Math" panose="02040503050406030204" pitchFamily="18" charset="0"/>
                      </a:rPr>
                      <m:t>𝑛𝑅𝑙𝑛</m:t>
                    </m:r>
                    <m:d>
                      <m:dPr>
                        <m:ctrlPr>
                          <a:rPr lang="en-IN" i="1" dirty="0">
                            <a:latin typeface="Cambria Math" panose="02040503050406030204" pitchFamily="18" charset="0"/>
                          </a:rPr>
                        </m:ctrlPr>
                      </m:dPr>
                      <m:e>
                        <m:f>
                          <m:fPr>
                            <m:ctrlPr>
                              <a:rPr lang="en-IN" i="1">
                                <a:latin typeface="Cambria Math" panose="02040503050406030204" pitchFamily="18" charset="0"/>
                              </a:rPr>
                            </m:ctrlPr>
                          </m:fPr>
                          <m:num>
                            <m:sSub>
                              <m:sSubPr>
                                <m:ctrlPr>
                                  <a:rPr lang="en-IN" i="1">
                                    <a:latin typeface="Cambria Math" panose="02040503050406030204" pitchFamily="18" charset="0"/>
                                  </a:rPr>
                                </m:ctrlPr>
                              </m:sSubPr>
                              <m:e>
                                <m:r>
                                  <a:rPr lang="en-IN" b="0" i="1" smtClean="0">
                                    <a:latin typeface="Cambria Math" panose="02040503050406030204" pitchFamily="18" charset="0"/>
                                  </a:rPr>
                                  <m:t>𝑝</m:t>
                                </m:r>
                              </m:e>
                              <m:sub>
                                <m:r>
                                  <a:rPr lang="en-IN" b="0" i="1" smtClean="0">
                                    <a:latin typeface="Cambria Math" panose="02040503050406030204" pitchFamily="18" charset="0"/>
                                  </a:rPr>
                                  <m:t>1</m:t>
                                </m:r>
                              </m:sub>
                            </m:sSub>
                          </m:num>
                          <m:den>
                            <m:sSub>
                              <m:sSubPr>
                                <m:ctrlPr>
                                  <a:rPr lang="en-IN" i="1">
                                    <a:latin typeface="Cambria Math" panose="02040503050406030204" pitchFamily="18" charset="0"/>
                                  </a:rPr>
                                </m:ctrlPr>
                              </m:sSubPr>
                              <m:e>
                                <m:r>
                                  <a:rPr lang="en-IN" b="0" i="1" smtClean="0">
                                    <a:latin typeface="Cambria Math" panose="02040503050406030204" pitchFamily="18" charset="0"/>
                                  </a:rPr>
                                  <m:t>𝑝</m:t>
                                </m:r>
                              </m:e>
                              <m:sub>
                                <m:r>
                                  <a:rPr lang="en-IN" b="0" i="1" smtClean="0">
                                    <a:latin typeface="Cambria Math" panose="02040503050406030204" pitchFamily="18" charset="0"/>
                                  </a:rPr>
                                  <m:t>2</m:t>
                                </m:r>
                              </m:sub>
                            </m:sSub>
                          </m:den>
                        </m:f>
                      </m:e>
                    </m:d>
                  </m:oMath>
                </a14:m>
                <a:endParaRPr lang="en-IN" dirty="0"/>
              </a:p>
              <a:p>
                <a:endParaRPr lang="en-IN" dirty="0"/>
              </a:p>
            </p:txBody>
          </p:sp>
        </mc:Choice>
        <mc:Fallback xmlns="">
          <p:sp>
            <p:nvSpPr>
              <p:cNvPr id="3" name="Content Placeholder 2">
                <a:extLst>
                  <a:ext uri="{FF2B5EF4-FFF2-40B4-BE49-F238E27FC236}">
                    <a16:creationId xmlns:a16="http://schemas.microsoft.com/office/drawing/2014/main" id="{0230CAEE-9DF5-F80B-07B9-60AD0854EFEC}"/>
                  </a:ext>
                </a:extLst>
              </p:cNvPr>
              <p:cNvSpPr>
                <a:spLocks noGrp="1" noRot="1" noChangeAspect="1" noMove="1" noResize="1" noEditPoints="1" noAdjustHandles="1" noChangeArrowheads="1" noChangeShapeType="1" noTextEdit="1"/>
              </p:cNvSpPr>
              <p:nvPr>
                <p:ph idx="1"/>
              </p:nvPr>
            </p:nvSpPr>
            <p:spPr>
              <a:xfrm>
                <a:off x="0" y="791110"/>
                <a:ext cx="12192000" cy="5385853"/>
              </a:xfrm>
              <a:blipFill>
                <a:blip r:embed="rId2"/>
                <a:stretch>
                  <a:fillRect l="-650" t="-1472" r="-1300"/>
                </a:stretch>
              </a:blipFill>
            </p:spPr>
            <p:txBody>
              <a:bodyPr/>
              <a:lstStyle/>
              <a:p>
                <a:r>
                  <a:rPr lang="en-IN">
                    <a:noFill/>
                  </a:rPr>
                  <a:t> </a:t>
                </a:r>
              </a:p>
            </p:txBody>
          </p:sp>
        </mc:Fallback>
      </mc:AlternateContent>
    </p:spTree>
    <p:extLst>
      <p:ext uri="{BB962C8B-B14F-4D97-AF65-F5344CB8AC3E}">
        <p14:creationId xmlns:p14="http://schemas.microsoft.com/office/powerpoint/2010/main" val="38375149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5D616-6048-4AA4-37A3-045C208B059D}"/>
              </a:ext>
            </a:extLst>
          </p:cNvPr>
          <p:cNvSpPr>
            <a:spLocks noGrp="1"/>
          </p:cNvSpPr>
          <p:nvPr>
            <p:ph type="title"/>
          </p:nvPr>
        </p:nvSpPr>
        <p:spPr>
          <a:xfrm>
            <a:off x="838200" y="0"/>
            <a:ext cx="10515600" cy="681037"/>
          </a:xfrm>
        </p:spPr>
        <p:txBody>
          <a:bodyPr>
            <a:normAutofit fontScale="90000"/>
          </a:bodyPr>
          <a:lstStyle/>
          <a:p>
            <a:r>
              <a:rPr lang="en-IN" b="1" dirty="0">
                <a:latin typeface="+mn-lt"/>
              </a:rPr>
              <a:t>Entropy, (</a:t>
            </a:r>
            <a:r>
              <a:rPr lang="en-IN" b="1" i="1" dirty="0">
                <a:latin typeface="+mn-lt"/>
              </a:rPr>
              <a:t>S</a:t>
            </a:r>
            <a:r>
              <a:rPr lang="en-IN" b="1" dirty="0">
                <a:latin typeface="+mn-lt"/>
              </a:rPr>
              <a: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230CAEE-9DF5-F80B-07B9-60AD0854EFEC}"/>
                  </a:ext>
                </a:extLst>
              </p:cNvPr>
              <p:cNvSpPr>
                <a:spLocks noGrp="1"/>
              </p:cNvSpPr>
              <p:nvPr>
                <p:ph idx="1"/>
              </p:nvPr>
            </p:nvSpPr>
            <p:spPr>
              <a:xfrm>
                <a:off x="267124" y="791110"/>
                <a:ext cx="11671443" cy="6066890"/>
              </a:xfrm>
            </p:spPr>
            <p:txBody>
              <a:bodyPr>
                <a:normAutofit fontScale="92500" lnSpcReduction="20000"/>
              </a:bodyPr>
              <a:lstStyle/>
              <a:p>
                <a:r>
                  <a:rPr lang="en-IN" dirty="0"/>
                  <a:t>Def. of Entropy: </a:t>
                </a:r>
                <a14:m>
                  <m:oMath xmlns:m="http://schemas.openxmlformats.org/officeDocument/2006/math">
                    <m:r>
                      <m:rPr>
                        <m:sty m:val="p"/>
                      </m:rPr>
                      <a:rPr lang="en-IN" i="1" dirty="0">
                        <a:latin typeface="Cambria Math" panose="02040503050406030204" pitchFamily="18" charset="0"/>
                        <a:ea typeface="Cambria Math" panose="02040503050406030204" pitchFamily="18" charset="0"/>
                      </a:rPr>
                      <m:t>d</m:t>
                    </m:r>
                    <m:r>
                      <a:rPr lang="en-IN" b="0" i="1" dirty="0" smtClean="0">
                        <a:latin typeface="Cambria Math" panose="02040503050406030204" pitchFamily="18" charset="0"/>
                      </a:rPr>
                      <m:t>𝑆</m:t>
                    </m:r>
                    <m:r>
                      <a:rPr lang="en-IN" b="0" i="1" smtClean="0">
                        <a:latin typeface="Cambria Math" panose="02040503050406030204" pitchFamily="18" charset="0"/>
                      </a:rPr>
                      <m:t>=</m:t>
                    </m:r>
                    <m:f>
                      <m:fPr>
                        <m:ctrlPr>
                          <a:rPr lang="en-IN" i="1">
                            <a:latin typeface="Cambria Math" panose="02040503050406030204" pitchFamily="18" charset="0"/>
                          </a:rPr>
                        </m:ctrlPr>
                      </m:fPr>
                      <m:num>
                        <m:sSub>
                          <m:sSubPr>
                            <m:ctrlPr>
                              <a:rPr lang="fr-FR" i="1">
                                <a:latin typeface="Cambria Math" panose="02040503050406030204" pitchFamily="18" charset="0"/>
                              </a:rPr>
                            </m:ctrlPr>
                          </m:sSubPr>
                          <m:e>
                            <m:r>
                              <a:rPr lang="en-IN" b="0" i="1" smtClean="0">
                                <a:latin typeface="Cambria Math" panose="02040503050406030204" pitchFamily="18" charset="0"/>
                              </a:rPr>
                              <m:t>𝑑</m:t>
                            </m:r>
                            <m:r>
                              <a:rPr lang="en-IN" i="1">
                                <a:latin typeface="Cambria Math" panose="02040503050406030204" pitchFamily="18" charset="0"/>
                              </a:rPr>
                              <m:t>𝑞</m:t>
                            </m:r>
                          </m:e>
                          <m:sub>
                            <m:r>
                              <a:rPr lang="en-IN" b="0" i="1" smtClean="0">
                                <a:latin typeface="Cambria Math" panose="02040503050406030204" pitchFamily="18" charset="0"/>
                              </a:rPr>
                              <m:t>𝑟𝑒𝑣</m:t>
                            </m:r>
                          </m:sub>
                        </m:sSub>
                      </m:num>
                      <m:den>
                        <m:r>
                          <a:rPr lang="en-IN" i="1" dirty="0">
                            <a:latin typeface="Cambria Math" panose="02040503050406030204" pitchFamily="18" charset="0"/>
                          </a:rPr>
                          <m:t>𝑇</m:t>
                        </m:r>
                      </m:den>
                    </m:f>
                    <m:r>
                      <a:rPr lang="en-IN" i="1" dirty="0">
                        <a:latin typeface="Cambria Math" panose="02040503050406030204" pitchFamily="18" charset="0"/>
                      </a:rPr>
                      <m:t> </m:t>
                    </m:r>
                  </m:oMath>
                </a14:m>
                <a:endParaRPr lang="en-IN" i="1" dirty="0">
                  <a:latin typeface="Cambria Math" panose="02040503050406030204" pitchFamily="18" charset="0"/>
                </a:endParaRPr>
              </a:p>
              <a:p>
                <a14:m>
                  <m:oMath xmlns:m="http://schemas.openxmlformats.org/officeDocument/2006/math">
                    <m:r>
                      <a:rPr lang="el-GR" i="1" dirty="0" smtClean="0">
                        <a:latin typeface="Cambria Math" panose="02040503050406030204" pitchFamily="18" charset="0"/>
                        <a:ea typeface="Cambria Math" panose="02040503050406030204" pitchFamily="18" charset="0"/>
                      </a:rPr>
                      <m:t>∆</m:t>
                    </m:r>
                    <m:r>
                      <a:rPr lang="en-IN" b="0" i="1" dirty="0" smtClean="0">
                        <a:latin typeface="Cambria Math" panose="02040503050406030204" pitchFamily="18" charset="0"/>
                      </a:rPr>
                      <m:t>𝑆</m:t>
                    </m:r>
                    <m:r>
                      <a:rPr lang="en-IN" b="0" i="1" smtClean="0">
                        <a:latin typeface="Cambria Math" panose="02040503050406030204" pitchFamily="18" charset="0"/>
                      </a:rPr>
                      <m:t>=</m:t>
                    </m:r>
                    <m:f>
                      <m:fPr>
                        <m:ctrlPr>
                          <a:rPr lang="en-IN" i="1">
                            <a:latin typeface="Cambria Math" panose="02040503050406030204" pitchFamily="18" charset="0"/>
                          </a:rPr>
                        </m:ctrlPr>
                      </m:fPr>
                      <m:num>
                        <m:sSub>
                          <m:sSubPr>
                            <m:ctrlPr>
                              <a:rPr lang="fr-FR" i="1">
                                <a:latin typeface="Cambria Math" panose="02040503050406030204" pitchFamily="18" charset="0"/>
                              </a:rPr>
                            </m:ctrlPr>
                          </m:sSubPr>
                          <m:e>
                            <m:r>
                              <a:rPr lang="en-IN" i="1">
                                <a:latin typeface="Cambria Math" panose="02040503050406030204" pitchFamily="18" charset="0"/>
                              </a:rPr>
                              <m:t>𝑞</m:t>
                            </m:r>
                          </m:e>
                          <m:sub>
                            <m:r>
                              <a:rPr lang="en-IN" b="0" i="1" smtClean="0">
                                <a:latin typeface="Cambria Math" panose="02040503050406030204" pitchFamily="18" charset="0"/>
                              </a:rPr>
                              <m:t>𝑟𝑒𝑣</m:t>
                            </m:r>
                          </m:sub>
                        </m:sSub>
                      </m:num>
                      <m:den>
                        <m:r>
                          <a:rPr lang="en-IN" i="1" dirty="0">
                            <a:latin typeface="Cambria Math" panose="02040503050406030204" pitchFamily="18" charset="0"/>
                          </a:rPr>
                          <m:t>𝑇</m:t>
                        </m:r>
                      </m:den>
                    </m:f>
                    <m:r>
                      <a:rPr lang="en-IN" b="0" i="1" dirty="0" smtClean="0">
                        <a:latin typeface="Cambria Math" panose="02040503050406030204" pitchFamily="18" charset="0"/>
                      </a:rPr>
                      <m:t>    (</m:t>
                    </m:r>
                    <m:r>
                      <a:rPr lang="en-IN" b="0" i="1" dirty="0" smtClean="0">
                        <a:latin typeface="Cambria Math" panose="02040503050406030204" pitchFamily="18" charset="0"/>
                      </a:rPr>
                      <m:t>𝑓𝑜𝑟</m:t>
                    </m:r>
                    <m:r>
                      <a:rPr lang="en-IN" b="0" i="1" dirty="0" smtClean="0">
                        <a:latin typeface="Cambria Math" panose="02040503050406030204" pitchFamily="18" charset="0"/>
                      </a:rPr>
                      <m:t> </m:t>
                    </m:r>
                    <m:r>
                      <a:rPr lang="en-IN" b="0" i="1" dirty="0" smtClean="0">
                        <a:latin typeface="Cambria Math" panose="02040503050406030204" pitchFamily="18" charset="0"/>
                      </a:rPr>
                      <m:t>𝑓𝑖𝑛𝑖𝑡𝑒</m:t>
                    </m:r>
                    <m:r>
                      <a:rPr lang="en-IN" b="0" i="1" dirty="0" smtClean="0">
                        <a:latin typeface="Cambria Math" panose="02040503050406030204" pitchFamily="18" charset="0"/>
                      </a:rPr>
                      <m:t> </m:t>
                    </m:r>
                    <m:r>
                      <a:rPr lang="en-IN" b="0" i="1" dirty="0" smtClean="0">
                        <a:latin typeface="Cambria Math" panose="02040503050406030204" pitchFamily="18" charset="0"/>
                      </a:rPr>
                      <m:t>𝑐h𝑎𝑛𝑔𝑒𝑠</m:t>
                    </m:r>
                    <m:r>
                      <a:rPr lang="en-IN" b="0" i="1" dirty="0" smtClean="0">
                        <a:latin typeface="Cambria Math" panose="02040503050406030204" pitchFamily="18" charset="0"/>
                      </a:rPr>
                      <m:t>)</m:t>
                    </m:r>
                  </m:oMath>
                </a14:m>
                <a:endParaRPr lang="en-IN" dirty="0"/>
              </a:p>
              <a:p>
                <a:r>
                  <a:rPr lang="en-IN" dirty="0"/>
                  <a:t>Non isothermal changes</a:t>
                </a:r>
              </a:p>
              <a:p>
                <a:r>
                  <a:rPr lang="en-US" sz="3000" b="1" dirty="0"/>
                  <a:t>The entropy change accompanying heating</a:t>
                </a:r>
              </a:p>
              <a:p>
                <a:r>
                  <a:rPr lang="en-IN" dirty="0"/>
                  <a:t> </a:t>
                </a:r>
                <a14:m>
                  <m:oMath xmlns:m="http://schemas.openxmlformats.org/officeDocument/2006/math">
                    <m:r>
                      <a:rPr lang="el-GR" i="1" dirty="0">
                        <a:latin typeface="Cambria Math" panose="02040503050406030204" pitchFamily="18" charset="0"/>
                        <a:ea typeface="Cambria Math" panose="02040503050406030204" pitchFamily="18" charset="0"/>
                      </a:rPr>
                      <m:t>∆</m:t>
                    </m:r>
                    <m:r>
                      <a:rPr lang="en-IN" i="1" dirty="0">
                        <a:latin typeface="Cambria Math" panose="02040503050406030204" pitchFamily="18" charset="0"/>
                      </a:rPr>
                      <m:t>𝑆</m:t>
                    </m:r>
                    <m:r>
                      <a:rPr lang="en-IN" i="1">
                        <a:latin typeface="Cambria Math" panose="02040503050406030204" pitchFamily="18" charset="0"/>
                      </a:rPr>
                      <m:t>=</m:t>
                    </m:r>
                    <m:r>
                      <a:rPr lang="en-IN" b="0" i="1" dirty="0" smtClean="0">
                        <a:latin typeface="Cambria Math" panose="02040503050406030204" pitchFamily="18" charset="0"/>
                      </a:rPr>
                      <m:t>𝐶</m:t>
                    </m:r>
                    <m:r>
                      <a:rPr lang="en-IN" i="1" dirty="0">
                        <a:latin typeface="Cambria Math" panose="02040503050406030204" pitchFamily="18" charset="0"/>
                      </a:rPr>
                      <m:t>𝑙𝑛</m:t>
                    </m:r>
                    <m:d>
                      <m:dPr>
                        <m:ctrlPr>
                          <a:rPr lang="en-IN" i="1" dirty="0">
                            <a:latin typeface="Cambria Math" panose="02040503050406030204" pitchFamily="18" charset="0"/>
                          </a:rPr>
                        </m:ctrlPr>
                      </m:dPr>
                      <m:e>
                        <m:f>
                          <m:fPr>
                            <m:ctrlPr>
                              <a:rPr lang="en-IN" i="1">
                                <a:latin typeface="Cambria Math" panose="02040503050406030204" pitchFamily="18" charset="0"/>
                              </a:rPr>
                            </m:ctrlPr>
                          </m:fPr>
                          <m:num>
                            <m:sSub>
                              <m:sSubPr>
                                <m:ctrlPr>
                                  <a:rPr lang="en-IN" i="1">
                                    <a:latin typeface="Cambria Math" panose="02040503050406030204" pitchFamily="18" charset="0"/>
                                  </a:rPr>
                                </m:ctrlPr>
                              </m:sSubPr>
                              <m:e>
                                <m:r>
                                  <a:rPr lang="en-IN" b="0" i="1" smtClean="0">
                                    <a:latin typeface="Cambria Math" panose="02040503050406030204" pitchFamily="18" charset="0"/>
                                  </a:rPr>
                                  <m:t>𝑇</m:t>
                                </m:r>
                              </m:e>
                              <m:sub>
                                <m:r>
                                  <a:rPr lang="en-IN" i="1">
                                    <a:latin typeface="Cambria Math" panose="02040503050406030204" pitchFamily="18" charset="0"/>
                                  </a:rPr>
                                  <m:t>2</m:t>
                                </m:r>
                              </m:sub>
                            </m:sSub>
                          </m:num>
                          <m:den>
                            <m:sSub>
                              <m:sSubPr>
                                <m:ctrlPr>
                                  <a:rPr lang="en-IN" i="1">
                                    <a:latin typeface="Cambria Math" panose="02040503050406030204" pitchFamily="18" charset="0"/>
                                  </a:rPr>
                                </m:ctrlPr>
                              </m:sSubPr>
                              <m:e>
                                <m:r>
                                  <a:rPr lang="en-IN" b="0" i="1" smtClean="0">
                                    <a:latin typeface="Cambria Math" panose="02040503050406030204" pitchFamily="18" charset="0"/>
                                  </a:rPr>
                                  <m:t>𝑇</m:t>
                                </m:r>
                              </m:e>
                              <m:sub>
                                <m:r>
                                  <a:rPr lang="en-IN" i="1">
                                    <a:latin typeface="Cambria Math" panose="02040503050406030204" pitchFamily="18" charset="0"/>
                                  </a:rPr>
                                  <m:t>1</m:t>
                                </m:r>
                              </m:sub>
                            </m:sSub>
                          </m:den>
                        </m:f>
                      </m:e>
                    </m:d>
                  </m:oMath>
                </a14:m>
                <a:endParaRPr lang="en-IN" dirty="0"/>
              </a:p>
              <a:p>
                <a:r>
                  <a:rPr lang="en-IN" dirty="0"/>
                  <a:t>At constant pressure,</a:t>
                </a:r>
                <a:endParaRPr lang="en-IN" b="0" dirty="0"/>
              </a:p>
              <a:p>
                <a14:m>
                  <m:oMath xmlns:m="http://schemas.openxmlformats.org/officeDocument/2006/math">
                    <m:sSub>
                      <m:sSubPr>
                        <m:ctrlPr>
                          <a:rPr lang="fr-FR" i="1">
                            <a:latin typeface="Cambria Math" panose="02040503050406030204" pitchFamily="18" charset="0"/>
                          </a:rPr>
                        </m:ctrlPr>
                      </m:sSubPr>
                      <m:e>
                        <m:r>
                          <a:rPr lang="en-IN" i="1">
                            <a:latin typeface="Cambria Math" panose="02040503050406030204" pitchFamily="18" charset="0"/>
                          </a:rPr>
                          <m:t>𝑞</m:t>
                        </m:r>
                      </m:e>
                      <m:sub>
                        <m:r>
                          <a:rPr lang="en-IN" b="0" i="1" smtClean="0">
                            <a:latin typeface="Cambria Math" panose="02040503050406030204" pitchFamily="18" charset="0"/>
                          </a:rPr>
                          <m:t>𝑝</m:t>
                        </m:r>
                      </m:sub>
                    </m:sSub>
                    <m:r>
                      <a:rPr lang="en-IN" b="0" i="1" smtClean="0">
                        <a:latin typeface="Cambria Math" panose="02040503050406030204" pitchFamily="18" charset="0"/>
                      </a:rPr>
                      <m:t>=</m:t>
                    </m:r>
                    <m:r>
                      <a:rPr lang="el-GR" i="1" dirty="0" smtClean="0">
                        <a:latin typeface="Cambria Math" panose="02040503050406030204" pitchFamily="18" charset="0"/>
                        <a:ea typeface="Cambria Math" panose="02040503050406030204" pitchFamily="18" charset="0"/>
                      </a:rPr>
                      <m:t>∆</m:t>
                    </m:r>
                    <m:r>
                      <a:rPr lang="en-IN" b="0" i="1" dirty="0" smtClean="0">
                        <a:latin typeface="Cambria Math" panose="02040503050406030204" pitchFamily="18" charset="0"/>
                      </a:rPr>
                      <m:t>𝐻</m:t>
                    </m:r>
                    <m:sSub>
                      <m:sSubPr>
                        <m:ctrlPr>
                          <a:rPr lang="fr-FR" i="1">
                            <a:latin typeface="Cambria Math" panose="02040503050406030204" pitchFamily="18" charset="0"/>
                          </a:rPr>
                        </m:ctrlPr>
                      </m:sSubPr>
                      <m:e>
                        <m:r>
                          <a:rPr lang="en-IN" b="0" i="1" smtClean="0">
                            <a:latin typeface="Cambria Math" panose="02040503050406030204" pitchFamily="18" charset="0"/>
                          </a:rPr>
                          <m:t>=</m:t>
                        </m:r>
                        <m:r>
                          <a:rPr lang="en-IN" i="1">
                            <a:latin typeface="Cambria Math" panose="02040503050406030204" pitchFamily="18" charset="0"/>
                          </a:rPr>
                          <m:t>𝐶</m:t>
                        </m:r>
                      </m:e>
                      <m:sub>
                        <m:r>
                          <a:rPr lang="en-IN" i="1">
                            <a:latin typeface="Cambria Math" panose="02040503050406030204" pitchFamily="18" charset="0"/>
                          </a:rPr>
                          <m:t>𝑝</m:t>
                        </m:r>
                      </m:sub>
                    </m:sSub>
                    <m:r>
                      <a:rPr lang="el-GR" i="1" dirty="0">
                        <a:latin typeface="Cambria Math" panose="02040503050406030204" pitchFamily="18" charset="0"/>
                        <a:ea typeface="Cambria Math" panose="02040503050406030204" pitchFamily="18" charset="0"/>
                      </a:rPr>
                      <m:t>∆</m:t>
                    </m:r>
                    <m:r>
                      <a:rPr lang="en-IN" i="1" dirty="0">
                        <a:latin typeface="Cambria Math" panose="02040503050406030204" pitchFamily="18" charset="0"/>
                      </a:rPr>
                      <m:t>𝑇</m:t>
                    </m:r>
                  </m:oMath>
                </a14:m>
                <a:r>
                  <a:rPr lang="en-IN" b="0" dirty="0"/>
                  <a:t>   or        </a:t>
                </a:r>
                <a14:m>
                  <m:oMath xmlns:m="http://schemas.openxmlformats.org/officeDocument/2006/math">
                    <m:r>
                      <a:rPr lang="en-IN" i="1">
                        <a:latin typeface="Cambria Math" panose="02040503050406030204" pitchFamily="18" charset="0"/>
                      </a:rPr>
                      <m:t>𝑑𝑞</m:t>
                    </m:r>
                    <m:r>
                      <a:rPr lang="en-IN" i="1">
                        <a:latin typeface="Cambria Math" panose="02040503050406030204" pitchFamily="18" charset="0"/>
                      </a:rPr>
                      <m:t>=</m:t>
                    </m:r>
                    <m:r>
                      <a:rPr lang="en-IN" b="0" i="1" dirty="0" smtClean="0">
                        <a:latin typeface="Cambria Math" panose="02040503050406030204" pitchFamily="18" charset="0"/>
                        <a:ea typeface="Cambria Math" panose="02040503050406030204" pitchFamily="18" charset="0"/>
                      </a:rPr>
                      <m:t>𝑑</m:t>
                    </m:r>
                    <m:r>
                      <a:rPr lang="en-IN" i="1" dirty="0">
                        <a:latin typeface="Cambria Math" panose="02040503050406030204" pitchFamily="18" charset="0"/>
                      </a:rPr>
                      <m:t>𝐻</m:t>
                    </m:r>
                    <m:sSub>
                      <m:sSubPr>
                        <m:ctrlPr>
                          <a:rPr lang="fr-FR" i="1">
                            <a:latin typeface="Cambria Math" panose="02040503050406030204" pitchFamily="18" charset="0"/>
                          </a:rPr>
                        </m:ctrlPr>
                      </m:sSubPr>
                      <m:e>
                        <m:r>
                          <a:rPr lang="en-IN" i="1">
                            <a:latin typeface="Cambria Math" panose="02040503050406030204" pitchFamily="18" charset="0"/>
                          </a:rPr>
                          <m:t>=</m:t>
                        </m:r>
                        <m:r>
                          <a:rPr lang="en-IN" i="1">
                            <a:latin typeface="Cambria Math" panose="02040503050406030204" pitchFamily="18" charset="0"/>
                          </a:rPr>
                          <m:t>𝐶</m:t>
                        </m:r>
                      </m:e>
                      <m:sub>
                        <m:r>
                          <a:rPr lang="en-IN" i="1">
                            <a:latin typeface="Cambria Math" panose="02040503050406030204" pitchFamily="18" charset="0"/>
                          </a:rPr>
                          <m:t>𝑝</m:t>
                        </m:r>
                      </m:sub>
                    </m:sSub>
                    <m:r>
                      <a:rPr lang="en-IN" b="0" i="1" dirty="0" smtClean="0">
                        <a:latin typeface="Cambria Math" panose="02040503050406030204" pitchFamily="18" charset="0"/>
                        <a:ea typeface="Cambria Math" panose="02040503050406030204" pitchFamily="18" charset="0"/>
                      </a:rPr>
                      <m:t>𝑑</m:t>
                    </m:r>
                    <m:r>
                      <a:rPr lang="en-IN" i="1" dirty="0">
                        <a:latin typeface="Cambria Math" panose="02040503050406030204" pitchFamily="18" charset="0"/>
                      </a:rPr>
                      <m:t>𝑇</m:t>
                    </m:r>
                  </m:oMath>
                </a14:m>
                <a:r>
                  <a:rPr lang="en-IN" dirty="0"/>
                  <a:t> </a:t>
                </a:r>
              </a:p>
              <a:p>
                <a14:m>
                  <m:oMath xmlns:m="http://schemas.openxmlformats.org/officeDocument/2006/math">
                    <m:r>
                      <m:rPr>
                        <m:sty m:val="p"/>
                      </m:rPr>
                      <a:rPr lang="en-IN" i="1" dirty="0" smtClean="0">
                        <a:latin typeface="Cambria Math" panose="02040503050406030204" pitchFamily="18" charset="0"/>
                        <a:ea typeface="Cambria Math" panose="02040503050406030204" pitchFamily="18" charset="0"/>
                      </a:rPr>
                      <m:t>d</m:t>
                    </m:r>
                    <m:r>
                      <a:rPr lang="en-IN" b="0" i="1" dirty="0" smtClean="0">
                        <a:latin typeface="Cambria Math" panose="02040503050406030204" pitchFamily="18" charset="0"/>
                      </a:rPr>
                      <m:t>𝑆</m:t>
                    </m:r>
                    <m:r>
                      <a:rPr lang="en-IN" b="0" i="1" smtClean="0">
                        <a:latin typeface="Cambria Math" panose="02040503050406030204" pitchFamily="18" charset="0"/>
                      </a:rPr>
                      <m:t>=</m:t>
                    </m:r>
                    <m:f>
                      <m:fPr>
                        <m:ctrlPr>
                          <a:rPr lang="en-IN" i="1">
                            <a:latin typeface="Cambria Math" panose="02040503050406030204" pitchFamily="18" charset="0"/>
                          </a:rPr>
                        </m:ctrlPr>
                      </m:fPr>
                      <m:num>
                        <m:sSub>
                          <m:sSubPr>
                            <m:ctrlPr>
                              <a:rPr lang="fr-FR" i="1">
                                <a:latin typeface="Cambria Math" panose="02040503050406030204" pitchFamily="18" charset="0"/>
                              </a:rPr>
                            </m:ctrlPr>
                          </m:sSubPr>
                          <m:e>
                            <m:r>
                              <a:rPr lang="en-IN" b="0" i="1" smtClean="0">
                                <a:latin typeface="Cambria Math" panose="02040503050406030204" pitchFamily="18" charset="0"/>
                              </a:rPr>
                              <m:t>𝑑</m:t>
                            </m:r>
                            <m:r>
                              <a:rPr lang="en-IN" i="1">
                                <a:latin typeface="Cambria Math" panose="02040503050406030204" pitchFamily="18" charset="0"/>
                              </a:rPr>
                              <m:t>𝑞</m:t>
                            </m:r>
                          </m:e>
                          <m:sub>
                            <m:r>
                              <a:rPr lang="en-IN" b="0" i="1" smtClean="0">
                                <a:latin typeface="Cambria Math" panose="02040503050406030204" pitchFamily="18" charset="0"/>
                              </a:rPr>
                              <m:t>𝑟𝑒𝑣</m:t>
                            </m:r>
                          </m:sub>
                        </m:sSub>
                      </m:num>
                      <m:den>
                        <m:r>
                          <a:rPr lang="en-IN" i="1" dirty="0">
                            <a:latin typeface="Cambria Math" panose="02040503050406030204" pitchFamily="18" charset="0"/>
                          </a:rPr>
                          <m:t>𝑇</m:t>
                        </m:r>
                      </m:den>
                    </m:f>
                    <m:r>
                      <a:rPr lang="en-IN" b="0" i="1" dirty="0" smtClean="0">
                        <a:latin typeface="Cambria Math" panose="02040503050406030204" pitchFamily="18" charset="0"/>
                      </a:rPr>
                      <m:t>=</m:t>
                    </m:r>
                    <m:f>
                      <m:fPr>
                        <m:ctrlPr>
                          <a:rPr lang="en-IN" b="0" i="1" dirty="0" smtClean="0">
                            <a:latin typeface="Cambria Math" panose="02040503050406030204" pitchFamily="18" charset="0"/>
                          </a:rPr>
                        </m:ctrlPr>
                      </m:fPr>
                      <m:num>
                        <m:sSub>
                          <m:sSubPr>
                            <m:ctrlPr>
                              <a:rPr lang="fr-FR" i="1">
                                <a:latin typeface="Cambria Math" panose="02040503050406030204" pitchFamily="18" charset="0"/>
                              </a:rPr>
                            </m:ctrlPr>
                          </m:sSubPr>
                          <m:e>
                            <m:r>
                              <a:rPr lang="en-IN" i="1">
                                <a:latin typeface="Cambria Math" panose="02040503050406030204" pitchFamily="18" charset="0"/>
                              </a:rPr>
                              <m:t>𝐶</m:t>
                            </m:r>
                          </m:e>
                          <m:sub>
                            <m:r>
                              <a:rPr lang="en-IN" i="1">
                                <a:latin typeface="Cambria Math" panose="02040503050406030204" pitchFamily="18" charset="0"/>
                              </a:rPr>
                              <m:t>𝑝</m:t>
                            </m:r>
                          </m:sub>
                        </m:sSub>
                        <m:r>
                          <a:rPr lang="en-IN" i="1" dirty="0">
                            <a:latin typeface="Cambria Math" panose="02040503050406030204" pitchFamily="18" charset="0"/>
                            <a:ea typeface="Cambria Math" panose="02040503050406030204" pitchFamily="18" charset="0"/>
                          </a:rPr>
                          <m:t>𝑑</m:t>
                        </m:r>
                        <m:r>
                          <a:rPr lang="en-IN" i="1" dirty="0">
                            <a:latin typeface="Cambria Math" panose="02040503050406030204" pitchFamily="18" charset="0"/>
                          </a:rPr>
                          <m:t>𝑇</m:t>
                        </m:r>
                      </m:num>
                      <m:den>
                        <m:r>
                          <a:rPr lang="en-IN" b="0" i="1" dirty="0" smtClean="0">
                            <a:latin typeface="Cambria Math" panose="02040503050406030204" pitchFamily="18" charset="0"/>
                          </a:rPr>
                          <m:t>𝑇</m:t>
                        </m:r>
                      </m:den>
                    </m:f>
                  </m:oMath>
                </a14:m>
                <a:r>
                  <a:rPr lang="en-IN" b="0" dirty="0"/>
                  <a:t> </a:t>
                </a:r>
              </a:p>
              <a:p>
                <a14:m>
                  <m:oMath xmlns:m="http://schemas.openxmlformats.org/officeDocument/2006/math">
                    <m:r>
                      <a:rPr lang="el-GR" i="1" dirty="0">
                        <a:latin typeface="Cambria Math" panose="02040503050406030204" pitchFamily="18" charset="0"/>
                        <a:ea typeface="Cambria Math" panose="02040503050406030204" pitchFamily="18" charset="0"/>
                      </a:rPr>
                      <m:t>∴∆</m:t>
                    </m:r>
                    <m:r>
                      <a:rPr lang="en-IN" i="1" dirty="0">
                        <a:latin typeface="Cambria Math" panose="02040503050406030204" pitchFamily="18" charset="0"/>
                      </a:rPr>
                      <m:t>𝑆</m:t>
                    </m:r>
                    <m:r>
                      <a:rPr lang="en-IN" i="1">
                        <a:latin typeface="Cambria Math" panose="02040503050406030204" pitchFamily="18" charset="0"/>
                      </a:rPr>
                      <m:t>=</m:t>
                    </m:r>
                    <m:nary>
                      <m:naryPr>
                        <m:limLoc m:val="undOvr"/>
                        <m:ctrlPr>
                          <a:rPr lang="en-IN" i="1" smtClean="0">
                            <a:latin typeface="Cambria Math" panose="02040503050406030204" pitchFamily="18" charset="0"/>
                          </a:rPr>
                        </m:ctrlPr>
                      </m:naryPr>
                      <m:sub>
                        <m:sSub>
                          <m:sSubPr>
                            <m:ctrlPr>
                              <a:rPr lang="en-IN" i="1" smtClean="0">
                                <a:latin typeface="Cambria Math" panose="02040503050406030204" pitchFamily="18" charset="0"/>
                              </a:rPr>
                            </m:ctrlPr>
                          </m:sSubPr>
                          <m:e>
                            <m:r>
                              <a:rPr lang="en-IN" b="0" i="1" smtClean="0">
                                <a:latin typeface="Cambria Math" panose="02040503050406030204" pitchFamily="18" charset="0"/>
                              </a:rPr>
                              <m:t>𝑇</m:t>
                            </m:r>
                          </m:e>
                          <m:sub>
                            <m:r>
                              <a:rPr lang="en-IN" b="0" i="1" smtClean="0">
                                <a:latin typeface="Cambria Math" panose="02040503050406030204" pitchFamily="18" charset="0"/>
                              </a:rPr>
                              <m:t>1</m:t>
                            </m:r>
                          </m:sub>
                        </m:sSub>
                      </m:sub>
                      <m:sup>
                        <m:sSub>
                          <m:sSubPr>
                            <m:ctrlPr>
                              <a:rPr lang="en-IN" i="1" smtClean="0">
                                <a:latin typeface="Cambria Math" panose="02040503050406030204" pitchFamily="18" charset="0"/>
                              </a:rPr>
                            </m:ctrlPr>
                          </m:sSubPr>
                          <m:e>
                            <m:r>
                              <a:rPr lang="en-IN" b="0" i="1" smtClean="0">
                                <a:latin typeface="Cambria Math" panose="02040503050406030204" pitchFamily="18" charset="0"/>
                              </a:rPr>
                              <m:t>𝑇</m:t>
                            </m:r>
                          </m:e>
                          <m:sub>
                            <m:r>
                              <a:rPr lang="en-IN" b="0" i="1" smtClean="0">
                                <a:latin typeface="Cambria Math" panose="02040503050406030204" pitchFamily="18" charset="0"/>
                              </a:rPr>
                              <m:t>2</m:t>
                            </m:r>
                          </m:sub>
                        </m:sSub>
                      </m:sup>
                      <m:e>
                        <m:f>
                          <m:fPr>
                            <m:ctrlPr>
                              <a:rPr lang="en-IN" i="1" dirty="0">
                                <a:latin typeface="Cambria Math" panose="02040503050406030204" pitchFamily="18" charset="0"/>
                              </a:rPr>
                            </m:ctrlPr>
                          </m:fPr>
                          <m:num>
                            <m:sSub>
                              <m:sSubPr>
                                <m:ctrlPr>
                                  <a:rPr lang="fr-FR" i="1">
                                    <a:latin typeface="Cambria Math" panose="02040503050406030204" pitchFamily="18" charset="0"/>
                                  </a:rPr>
                                </m:ctrlPr>
                              </m:sSubPr>
                              <m:e>
                                <m:r>
                                  <a:rPr lang="en-IN" i="1">
                                    <a:latin typeface="Cambria Math" panose="02040503050406030204" pitchFamily="18" charset="0"/>
                                  </a:rPr>
                                  <m:t>𝐶</m:t>
                                </m:r>
                              </m:e>
                              <m:sub>
                                <m:r>
                                  <a:rPr lang="en-IN" i="1">
                                    <a:latin typeface="Cambria Math" panose="02040503050406030204" pitchFamily="18" charset="0"/>
                                  </a:rPr>
                                  <m:t>𝑝</m:t>
                                </m:r>
                              </m:sub>
                            </m:sSub>
                            <m:r>
                              <a:rPr lang="en-IN" i="1" dirty="0">
                                <a:latin typeface="Cambria Math" panose="02040503050406030204" pitchFamily="18" charset="0"/>
                                <a:ea typeface="Cambria Math" panose="02040503050406030204" pitchFamily="18" charset="0"/>
                              </a:rPr>
                              <m:t>𝑑</m:t>
                            </m:r>
                            <m:r>
                              <a:rPr lang="en-IN" i="1" dirty="0">
                                <a:latin typeface="Cambria Math" panose="02040503050406030204" pitchFamily="18" charset="0"/>
                              </a:rPr>
                              <m:t>𝑇</m:t>
                            </m:r>
                          </m:num>
                          <m:den>
                            <m:r>
                              <a:rPr lang="en-IN" i="1" dirty="0">
                                <a:latin typeface="Cambria Math" panose="02040503050406030204" pitchFamily="18" charset="0"/>
                              </a:rPr>
                              <m:t>𝑇</m:t>
                            </m:r>
                          </m:den>
                        </m:f>
                      </m:e>
                    </m:nary>
                    <m:r>
                      <a:rPr lang="en-IN" b="0" i="1" smtClean="0">
                        <a:latin typeface="Cambria Math" panose="02040503050406030204" pitchFamily="18" charset="0"/>
                      </a:rPr>
                      <m:t>=</m:t>
                    </m:r>
                    <m:sSub>
                      <m:sSubPr>
                        <m:ctrlPr>
                          <a:rPr lang="fr-FR" i="1">
                            <a:latin typeface="Cambria Math" panose="02040503050406030204" pitchFamily="18" charset="0"/>
                          </a:rPr>
                        </m:ctrlPr>
                      </m:sSubPr>
                      <m:e>
                        <m:r>
                          <a:rPr lang="en-IN" i="1">
                            <a:latin typeface="Cambria Math" panose="02040503050406030204" pitchFamily="18" charset="0"/>
                          </a:rPr>
                          <m:t>𝐶</m:t>
                        </m:r>
                      </m:e>
                      <m:sub>
                        <m:r>
                          <a:rPr lang="en-IN" i="1">
                            <a:latin typeface="Cambria Math" panose="02040503050406030204" pitchFamily="18" charset="0"/>
                          </a:rPr>
                          <m:t>𝑝</m:t>
                        </m:r>
                      </m:sub>
                    </m:sSub>
                    <m:r>
                      <a:rPr lang="en-IN" i="1" dirty="0">
                        <a:latin typeface="Cambria Math" panose="02040503050406030204" pitchFamily="18" charset="0"/>
                      </a:rPr>
                      <m:t>𝑙𝑛</m:t>
                    </m:r>
                    <m:d>
                      <m:dPr>
                        <m:ctrlPr>
                          <a:rPr lang="en-IN" i="1" dirty="0">
                            <a:latin typeface="Cambria Math" panose="02040503050406030204" pitchFamily="18" charset="0"/>
                          </a:rPr>
                        </m:ctrlPr>
                      </m:dPr>
                      <m:e>
                        <m:f>
                          <m:fPr>
                            <m:ctrlPr>
                              <a:rPr lang="en-IN" i="1">
                                <a:latin typeface="Cambria Math" panose="02040503050406030204" pitchFamily="18" charset="0"/>
                              </a:rPr>
                            </m:ctrlPr>
                          </m:fPr>
                          <m:num>
                            <m:sSub>
                              <m:sSubPr>
                                <m:ctrlPr>
                                  <a:rPr lang="en-IN" i="1">
                                    <a:latin typeface="Cambria Math" panose="02040503050406030204" pitchFamily="18" charset="0"/>
                                  </a:rPr>
                                </m:ctrlPr>
                              </m:sSubPr>
                              <m:e>
                                <m:r>
                                  <a:rPr lang="en-IN" i="1">
                                    <a:latin typeface="Cambria Math" panose="02040503050406030204" pitchFamily="18" charset="0"/>
                                  </a:rPr>
                                  <m:t>𝑇</m:t>
                                </m:r>
                              </m:e>
                              <m:sub>
                                <m:r>
                                  <a:rPr lang="en-IN" i="1">
                                    <a:latin typeface="Cambria Math" panose="02040503050406030204" pitchFamily="18" charset="0"/>
                                  </a:rPr>
                                  <m:t>2</m:t>
                                </m:r>
                              </m:sub>
                            </m:sSub>
                          </m:num>
                          <m:den>
                            <m:sSub>
                              <m:sSubPr>
                                <m:ctrlPr>
                                  <a:rPr lang="en-IN" i="1">
                                    <a:latin typeface="Cambria Math" panose="02040503050406030204" pitchFamily="18" charset="0"/>
                                  </a:rPr>
                                </m:ctrlPr>
                              </m:sSubPr>
                              <m:e>
                                <m:r>
                                  <a:rPr lang="en-IN" i="1">
                                    <a:latin typeface="Cambria Math" panose="02040503050406030204" pitchFamily="18" charset="0"/>
                                  </a:rPr>
                                  <m:t>𝑇</m:t>
                                </m:r>
                              </m:e>
                              <m:sub>
                                <m:r>
                                  <a:rPr lang="en-IN" i="1">
                                    <a:latin typeface="Cambria Math" panose="02040503050406030204" pitchFamily="18" charset="0"/>
                                  </a:rPr>
                                  <m:t>1</m:t>
                                </m:r>
                              </m:sub>
                            </m:sSub>
                          </m:den>
                        </m:f>
                      </m:e>
                    </m:d>
                  </m:oMath>
                </a14:m>
                <a:endParaRPr lang="en-IN" b="0" dirty="0"/>
              </a:p>
              <a:p>
                <a:r>
                  <a:rPr lang="en-IN" b="0" dirty="0"/>
                  <a:t>At constant volume, </a:t>
                </a:r>
                <a14:m>
                  <m:oMath xmlns:m="http://schemas.openxmlformats.org/officeDocument/2006/math">
                    <m:sSub>
                      <m:sSubPr>
                        <m:ctrlPr>
                          <a:rPr lang="fr-FR" i="1" smtClean="0">
                            <a:latin typeface="Cambria Math" panose="02040503050406030204" pitchFamily="18" charset="0"/>
                          </a:rPr>
                        </m:ctrlPr>
                      </m:sSubPr>
                      <m:e>
                        <m:r>
                          <a:rPr lang="en-IN" i="1">
                            <a:latin typeface="Cambria Math" panose="02040503050406030204" pitchFamily="18" charset="0"/>
                          </a:rPr>
                          <m:t>𝑞</m:t>
                        </m:r>
                      </m:e>
                      <m:sub>
                        <m:r>
                          <a:rPr lang="en-IN" b="0" i="1" smtClean="0">
                            <a:latin typeface="Cambria Math" panose="02040503050406030204" pitchFamily="18" charset="0"/>
                          </a:rPr>
                          <m:t>𝑣</m:t>
                        </m:r>
                      </m:sub>
                    </m:sSub>
                    <m:r>
                      <a:rPr lang="en-IN" b="0" i="1" smtClean="0">
                        <a:latin typeface="Cambria Math" panose="02040503050406030204" pitchFamily="18" charset="0"/>
                      </a:rPr>
                      <m:t>=</m:t>
                    </m:r>
                    <m:r>
                      <a:rPr lang="el-GR" i="1" dirty="0" smtClean="0">
                        <a:latin typeface="Cambria Math" panose="02040503050406030204" pitchFamily="18" charset="0"/>
                        <a:ea typeface="Cambria Math" panose="02040503050406030204" pitchFamily="18" charset="0"/>
                      </a:rPr>
                      <m:t>∆</m:t>
                    </m:r>
                    <m:r>
                      <a:rPr lang="en-IN" b="0" i="1" dirty="0" smtClean="0">
                        <a:latin typeface="Cambria Math" panose="02040503050406030204" pitchFamily="18" charset="0"/>
                      </a:rPr>
                      <m:t>𝑈</m:t>
                    </m:r>
                    <m:sSub>
                      <m:sSubPr>
                        <m:ctrlPr>
                          <a:rPr lang="fr-FR" i="1">
                            <a:latin typeface="Cambria Math" panose="02040503050406030204" pitchFamily="18" charset="0"/>
                          </a:rPr>
                        </m:ctrlPr>
                      </m:sSubPr>
                      <m:e>
                        <m:r>
                          <a:rPr lang="en-IN" b="0" i="1" smtClean="0">
                            <a:latin typeface="Cambria Math" panose="02040503050406030204" pitchFamily="18" charset="0"/>
                          </a:rPr>
                          <m:t>=</m:t>
                        </m:r>
                        <m:r>
                          <a:rPr lang="en-IN" i="1">
                            <a:latin typeface="Cambria Math" panose="02040503050406030204" pitchFamily="18" charset="0"/>
                          </a:rPr>
                          <m:t>𝐶</m:t>
                        </m:r>
                      </m:e>
                      <m:sub>
                        <m:r>
                          <a:rPr lang="en-IN" b="0" i="1" smtClean="0">
                            <a:latin typeface="Cambria Math" panose="02040503050406030204" pitchFamily="18" charset="0"/>
                          </a:rPr>
                          <m:t>𝑣</m:t>
                        </m:r>
                      </m:sub>
                    </m:sSub>
                    <m:r>
                      <a:rPr lang="el-GR" i="1" dirty="0">
                        <a:latin typeface="Cambria Math" panose="02040503050406030204" pitchFamily="18" charset="0"/>
                        <a:ea typeface="Cambria Math" panose="02040503050406030204" pitchFamily="18" charset="0"/>
                      </a:rPr>
                      <m:t>∆</m:t>
                    </m:r>
                    <m:r>
                      <a:rPr lang="en-IN" i="1" dirty="0">
                        <a:latin typeface="Cambria Math" panose="02040503050406030204" pitchFamily="18" charset="0"/>
                      </a:rPr>
                      <m:t>𝑇</m:t>
                    </m:r>
                  </m:oMath>
                </a14:m>
                <a:r>
                  <a:rPr lang="en-IN" b="0" dirty="0"/>
                  <a:t>       or   </a:t>
                </a:r>
                <a14:m>
                  <m:oMath xmlns:m="http://schemas.openxmlformats.org/officeDocument/2006/math">
                    <m:r>
                      <a:rPr lang="en-IN" i="1">
                        <a:latin typeface="Cambria Math" panose="02040503050406030204" pitchFamily="18" charset="0"/>
                      </a:rPr>
                      <m:t>𝑑</m:t>
                    </m:r>
                    <m:r>
                      <a:rPr lang="en-IN" i="1" smtClean="0">
                        <a:latin typeface="Cambria Math" panose="02040503050406030204" pitchFamily="18" charset="0"/>
                      </a:rPr>
                      <m:t>𝑞</m:t>
                    </m:r>
                    <m:r>
                      <a:rPr lang="en-IN" i="1">
                        <a:latin typeface="Cambria Math" panose="02040503050406030204" pitchFamily="18" charset="0"/>
                      </a:rPr>
                      <m:t>=</m:t>
                    </m:r>
                    <m:r>
                      <a:rPr lang="en-IN" b="0" i="1" dirty="0" smtClean="0">
                        <a:latin typeface="Cambria Math" panose="02040503050406030204" pitchFamily="18" charset="0"/>
                        <a:ea typeface="Cambria Math" panose="02040503050406030204" pitchFamily="18" charset="0"/>
                      </a:rPr>
                      <m:t>𝑑</m:t>
                    </m:r>
                    <m:r>
                      <a:rPr lang="en-IN" b="0" i="1" dirty="0" smtClean="0">
                        <a:latin typeface="Cambria Math" panose="02040503050406030204" pitchFamily="18" charset="0"/>
                      </a:rPr>
                      <m:t>𝑈</m:t>
                    </m:r>
                    <m:sSub>
                      <m:sSubPr>
                        <m:ctrlPr>
                          <a:rPr lang="fr-FR" i="1">
                            <a:latin typeface="Cambria Math" panose="02040503050406030204" pitchFamily="18" charset="0"/>
                          </a:rPr>
                        </m:ctrlPr>
                      </m:sSubPr>
                      <m:e>
                        <m:r>
                          <a:rPr lang="en-IN" i="1">
                            <a:latin typeface="Cambria Math" panose="02040503050406030204" pitchFamily="18" charset="0"/>
                          </a:rPr>
                          <m:t>=</m:t>
                        </m:r>
                        <m:r>
                          <a:rPr lang="en-IN" i="1">
                            <a:latin typeface="Cambria Math" panose="02040503050406030204" pitchFamily="18" charset="0"/>
                          </a:rPr>
                          <m:t>𝐶</m:t>
                        </m:r>
                      </m:e>
                      <m:sub>
                        <m:r>
                          <a:rPr lang="en-IN" b="0" i="1" smtClean="0">
                            <a:latin typeface="Cambria Math" panose="02040503050406030204" pitchFamily="18" charset="0"/>
                          </a:rPr>
                          <m:t>𝑣</m:t>
                        </m:r>
                      </m:sub>
                    </m:sSub>
                    <m:r>
                      <a:rPr lang="en-IN" b="0" i="1" dirty="0" smtClean="0">
                        <a:latin typeface="Cambria Math" panose="02040503050406030204" pitchFamily="18" charset="0"/>
                        <a:ea typeface="Cambria Math" panose="02040503050406030204" pitchFamily="18" charset="0"/>
                      </a:rPr>
                      <m:t>𝑑</m:t>
                    </m:r>
                    <m:r>
                      <a:rPr lang="en-IN" i="1" dirty="0">
                        <a:latin typeface="Cambria Math" panose="02040503050406030204" pitchFamily="18" charset="0"/>
                      </a:rPr>
                      <m:t>𝑇</m:t>
                    </m:r>
                  </m:oMath>
                </a14:m>
                <a:r>
                  <a:rPr lang="en-IN" dirty="0"/>
                  <a:t> </a:t>
                </a:r>
                <a:endParaRPr lang="en-IN" b="0" dirty="0"/>
              </a:p>
              <a:p>
                <a14:m>
                  <m:oMath xmlns:m="http://schemas.openxmlformats.org/officeDocument/2006/math">
                    <m:r>
                      <a:rPr lang="el-GR" i="1" dirty="0">
                        <a:latin typeface="Cambria Math" panose="02040503050406030204" pitchFamily="18" charset="0"/>
                        <a:ea typeface="Cambria Math" panose="02040503050406030204" pitchFamily="18" charset="0"/>
                      </a:rPr>
                      <m:t>∴∆</m:t>
                    </m:r>
                    <m:r>
                      <a:rPr lang="en-IN" i="1" dirty="0">
                        <a:latin typeface="Cambria Math" panose="02040503050406030204" pitchFamily="18" charset="0"/>
                      </a:rPr>
                      <m:t>𝑆</m:t>
                    </m:r>
                    <m:r>
                      <a:rPr lang="en-IN" i="1">
                        <a:latin typeface="Cambria Math" panose="02040503050406030204" pitchFamily="18" charset="0"/>
                      </a:rPr>
                      <m:t>=</m:t>
                    </m:r>
                    <m:nary>
                      <m:naryPr>
                        <m:limLoc m:val="undOvr"/>
                        <m:ctrlPr>
                          <a:rPr lang="en-IN" i="1" smtClean="0">
                            <a:latin typeface="Cambria Math" panose="02040503050406030204" pitchFamily="18" charset="0"/>
                          </a:rPr>
                        </m:ctrlPr>
                      </m:naryPr>
                      <m:sub>
                        <m:sSub>
                          <m:sSubPr>
                            <m:ctrlPr>
                              <a:rPr lang="en-IN" i="1" smtClean="0">
                                <a:latin typeface="Cambria Math" panose="02040503050406030204" pitchFamily="18" charset="0"/>
                              </a:rPr>
                            </m:ctrlPr>
                          </m:sSubPr>
                          <m:e>
                            <m:r>
                              <a:rPr lang="en-IN" b="0" i="1" smtClean="0">
                                <a:latin typeface="Cambria Math" panose="02040503050406030204" pitchFamily="18" charset="0"/>
                              </a:rPr>
                              <m:t>𝑇</m:t>
                            </m:r>
                          </m:e>
                          <m:sub>
                            <m:r>
                              <a:rPr lang="en-IN" b="0" i="1" smtClean="0">
                                <a:latin typeface="Cambria Math" panose="02040503050406030204" pitchFamily="18" charset="0"/>
                              </a:rPr>
                              <m:t>1</m:t>
                            </m:r>
                          </m:sub>
                        </m:sSub>
                      </m:sub>
                      <m:sup>
                        <m:sSub>
                          <m:sSubPr>
                            <m:ctrlPr>
                              <a:rPr lang="en-IN" i="1" smtClean="0">
                                <a:latin typeface="Cambria Math" panose="02040503050406030204" pitchFamily="18" charset="0"/>
                              </a:rPr>
                            </m:ctrlPr>
                          </m:sSubPr>
                          <m:e>
                            <m:r>
                              <a:rPr lang="en-IN" b="0" i="1" smtClean="0">
                                <a:latin typeface="Cambria Math" panose="02040503050406030204" pitchFamily="18" charset="0"/>
                              </a:rPr>
                              <m:t>𝑇</m:t>
                            </m:r>
                          </m:e>
                          <m:sub>
                            <m:r>
                              <a:rPr lang="en-IN" b="0" i="1" smtClean="0">
                                <a:latin typeface="Cambria Math" panose="02040503050406030204" pitchFamily="18" charset="0"/>
                              </a:rPr>
                              <m:t>2</m:t>
                            </m:r>
                          </m:sub>
                        </m:sSub>
                      </m:sup>
                      <m:e>
                        <m:f>
                          <m:fPr>
                            <m:ctrlPr>
                              <a:rPr lang="en-IN" i="1" dirty="0">
                                <a:latin typeface="Cambria Math" panose="02040503050406030204" pitchFamily="18" charset="0"/>
                              </a:rPr>
                            </m:ctrlPr>
                          </m:fPr>
                          <m:num>
                            <m:sSub>
                              <m:sSubPr>
                                <m:ctrlPr>
                                  <a:rPr lang="fr-FR" i="1">
                                    <a:latin typeface="Cambria Math" panose="02040503050406030204" pitchFamily="18" charset="0"/>
                                  </a:rPr>
                                </m:ctrlPr>
                              </m:sSubPr>
                              <m:e>
                                <m:r>
                                  <a:rPr lang="en-IN" i="1">
                                    <a:latin typeface="Cambria Math" panose="02040503050406030204" pitchFamily="18" charset="0"/>
                                  </a:rPr>
                                  <m:t>𝐶</m:t>
                                </m:r>
                              </m:e>
                              <m:sub>
                                <m:r>
                                  <a:rPr lang="en-IN" b="0" i="1" smtClean="0">
                                    <a:latin typeface="Cambria Math" panose="02040503050406030204" pitchFamily="18" charset="0"/>
                                  </a:rPr>
                                  <m:t>𝑣</m:t>
                                </m:r>
                              </m:sub>
                            </m:sSub>
                            <m:r>
                              <a:rPr lang="en-IN" i="1" dirty="0">
                                <a:latin typeface="Cambria Math" panose="02040503050406030204" pitchFamily="18" charset="0"/>
                                <a:ea typeface="Cambria Math" panose="02040503050406030204" pitchFamily="18" charset="0"/>
                              </a:rPr>
                              <m:t>𝑑</m:t>
                            </m:r>
                            <m:r>
                              <a:rPr lang="en-IN" i="1" dirty="0">
                                <a:latin typeface="Cambria Math" panose="02040503050406030204" pitchFamily="18" charset="0"/>
                              </a:rPr>
                              <m:t>𝑇</m:t>
                            </m:r>
                          </m:num>
                          <m:den>
                            <m:r>
                              <a:rPr lang="en-IN" i="1" dirty="0">
                                <a:latin typeface="Cambria Math" panose="02040503050406030204" pitchFamily="18" charset="0"/>
                              </a:rPr>
                              <m:t>𝑇</m:t>
                            </m:r>
                          </m:den>
                        </m:f>
                      </m:e>
                    </m:nary>
                    <m:r>
                      <a:rPr lang="en-IN" b="0" i="1" smtClean="0">
                        <a:latin typeface="Cambria Math" panose="02040503050406030204" pitchFamily="18" charset="0"/>
                      </a:rPr>
                      <m:t>=</m:t>
                    </m:r>
                    <m:sSub>
                      <m:sSubPr>
                        <m:ctrlPr>
                          <a:rPr lang="fr-FR" i="1">
                            <a:latin typeface="Cambria Math" panose="02040503050406030204" pitchFamily="18" charset="0"/>
                          </a:rPr>
                        </m:ctrlPr>
                      </m:sSubPr>
                      <m:e>
                        <m:r>
                          <a:rPr lang="en-IN" i="1">
                            <a:latin typeface="Cambria Math" panose="02040503050406030204" pitchFamily="18" charset="0"/>
                          </a:rPr>
                          <m:t>𝐶</m:t>
                        </m:r>
                      </m:e>
                      <m:sub>
                        <m:r>
                          <a:rPr lang="en-IN" b="0" i="1" smtClean="0">
                            <a:latin typeface="Cambria Math" panose="02040503050406030204" pitchFamily="18" charset="0"/>
                          </a:rPr>
                          <m:t>𝑣</m:t>
                        </m:r>
                      </m:sub>
                    </m:sSub>
                    <m:r>
                      <a:rPr lang="en-IN" i="1" dirty="0">
                        <a:latin typeface="Cambria Math" panose="02040503050406030204" pitchFamily="18" charset="0"/>
                      </a:rPr>
                      <m:t>𝑙𝑛</m:t>
                    </m:r>
                    <m:d>
                      <m:dPr>
                        <m:ctrlPr>
                          <a:rPr lang="en-IN" i="1" dirty="0">
                            <a:latin typeface="Cambria Math" panose="02040503050406030204" pitchFamily="18" charset="0"/>
                          </a:rPr>
                        </m:ctrlPr>
                      </m:dPr>
                      <m:e>
                        <m:f>
                          <m:fPr>
                            <m:ctrlPr>
                              <a:rPr lang="en-IN" i="1">
                                <a:latin typeface="Cambria Math" panose="02040503050406030204" pitchFamily="18" charset="0"/>
                              </a:rPr>
                            </m:ctrlPr>
                          </m:fPr>
                          <m:num>
                            <m:sSub>
                              <m:sSubPr>
                                <m:ctrlPr>
                                  <a:rPr lang="en-IN" i="1">
                                    <a:latin typeface="Cambria Math" panose="02040503050406030204" pitchFamily="18" charset="0"/>
                                  </a:rPr>
                                </m:ctrlPr>
                              </m:sSubPr>
                              <m:e>
                                <m:r>
                                  <a:rPr lang="en-IN" i="1">
                                    <a:latin typeface="Cambria Math" panose="02040503050406030204" pitchFamily="18" charset="0"/>
                                  </a:rPr>
                                  <m:t>𝑇</m:t>
                                </m:r>
                              </m:e>
                              <m:sub>
                                <m:r>
                                  <a:rPr lang="en-IN" i="1">
                                    <a:latin typeface="Cambria Math" panose="02040503050406030204" pitchFamily="18" charset="0"/>
                                  </a:rPr>
                                  <m:t>2</m:t>
                                </m:r>
                              </m:sub>
                            </m:sSub>
                          </m:num>
                          <m:den>
                            <m:sSub>
                              <m:sSubPr>
                                <m:ctrlPr>
                                  <a:rPr lang="en-IN" i="1">
                                    <a:latin typeface="Cambria Math" panose="02040503050406030204" pitchFamily="18" charset="0"/>
                                  </a:rPr>
                                </m:ctrlPr>
                              </m:sSubPr>
                              <m:e>
                                <m:r>
                                  <a:rPr lang="en-IN" i="1">
                                    <a:latin typeface="Cambria Math" panose="02040503050406030204" pitchFamily="18" charset="0"/>
                                  </a:rPr>
                                  <m:t>𝑇</m:t>
                                </m:r>
                              </m:e>
                              <m:sub>
                                <m:r>
                                  <a:rPr lang="en-IN" i="1">
                                    <a:latin typeface="Cambria Math" panose="02040503050406030204" pitchFamily="18" charset="0"/>
                                  </a:rPr>
                                  <m:t>1</m:t>
                                </m:r>
                              </m:sub>
                            </m:sSub>
                          </m:den>
                        </m:f>
                      </m:e>
                    </m:d>
                  </m:oMath>
                </a14:m>
                <a:endParaRPr lang="en-IN" b="0" dirty="0"/>
              </a:p>
              <a:p>
                <a:endParaRPr lang="en-IN" dirty="0"/>
              </a:p>
            </p:txBody>
          </p:sp>
        </mc:Choice>
        <mc:Fallback xmlns="">
          <p:sp>
            <p:nvSpPr>
              <p:cNvPr id="3" name="Content Placeholder 2">
                <a:extLst>
                  <a:ext uri="{FF2B5EF4-FFF2-40B4-BE49-F238E27FC236}">
                    <a16:creationId xmlns:a16="http://schemas.microsoft.com/office/drawing/2014/main" id="{0230CAEE-9DF5-F80B-07B9-60AD0854EFEC}"/>
                  </a:ext>
                </a:extLst>
              </p:cNvPr>
              <p:cNvSpPr>
                <a:spLocks noGrp="1" noRot="1" noChangeAspect="1" noMove="1" noResize="1" noEditPoints="1" noAdjustHandles="1" noChangeArrowheads="1" noChangeShapeType="1" noTextEdit="1"/>
              </p:cNvSpPr>
              <p:nvPr>
                <p:ph idx="1"/>
              </p:nvPr>
            </p:nvSpPr>
            <p:spPr>
              <a:xfrm>
                <a:off x="267124" y="791110"/>
                <a:ext cx="11671443" cy="6066890"/>
              </a:xfrm>
              <a:blipFill>
                <a:blip r:embed="rId2"/>
                <a:stretch>
                  <a:fillRect l="-940" t="-1407"/>
                </a:stretch>
              </a:blipFill>
            </p:spPr>
            <p:txBody>
              <a:bodyPr/>
              <a:lstStyle/>
              <a:p>
                <a:r>
                  <a:rPr lang="en-IN">
                    <a:noFill/>
                  </a:rPr>
                  <a:t> </a:t>
                </a:r>
              </a:p>
            </p:txBody>
          </p:sp>
        </mc:Fallback>
      </mc:AlternateContent>
    </p:spTree>
    <p:extLst>
      <p:ext uri="{BB962C8B-B14F-4D97-AF65-F5344CB8AC3E}">
        <p14:creationId xmlns:p14="http://schemas.microsoft.com/office/powerpoint/2010/main" val="1474711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9D6BB-2CEC-3C6A-A55C-6AE0299A63A9}"/>
              </a:ext>
            </a:extLst>
          </p:cNvPr>
          <p:cNvSpPr>
            <a:spLocks noGrp="1"/>
          </p:cNvSpPr>
          <p:nvPr>
            <p:ph type="title"/>
          </p:nvPr>
        </p:nvSpPr>
        <p:spPr/>
        <p:txBody>
          <a:bodyPr/>
          <a:lstStyle/>
          <a:p>
            <a:r>
              <a:rPr lang="en-US" dirty="0"/>
              <a:t>Extensive and Intensive Properties</a:t>
            </a:r>
            <a:endParaRPr lang="en-IN" dirty="0"/>
          </a:p>
        </p:txBody>
      </p:sp>
      <p:sp>
        <p:nvSpPr>
          <p:cNvPr id="3" name="Content Placeholder 2">
            <a:extLst>
              <a:ext uri="{FF2B5EF4-FFF2-40B4-BE49-F238E27FC236}">
                <a16:creationId xmlns:a16="http://schemas.microsoft.com/office/drawing/2014/main" id="{420BCC54-EB15-B467-3639-6C0285B33973}"/>
              </a:ext>
            </a:extLst>
          </p:cNvPr>
          <p:cNvSpPr>
            <a:spLocks noGrp="1"/>
          </p:cNvSpPr>
          <p:nvPr>
            <p:ph idx="1"/>
          </p:nvPr>
        </p:nvSpPr>
        <p:spPr/>
        <p:txBody>
          <a:bodyPr/>
          <a:lstStyle/>
          <a:p>
            <a:r>
              <a:rPr lang="en-US" dirty="0"/>
              <a:t>Extensive Properties: depend upon the mass of the system</a:t>
            </a:r>
          </a:p>
          <a:p>
            <a:r>
              <a:rPr lang="en-US" dirty="0"/>
              <a:t>E.g. mass, volume, energy, Quantity of heat (</a:t>
            </a:r>
            <a:r>
              <a:rPr lang="en-US" i="1" dirty="0"/>
              <a:t>q</a:t>
            </a:r>
            <a:r>
              <a:rPr lang="en-US" dirty="0"/>
              <a:t>), </a:t>
            </a:r>
            <a:r>
              <a:rPr lang="en-US" i="1" dirty="0"/>
              <a:t>V</a:t>
            </a:r>
            <a:r>
              <a:rPr lang="en-US" dirty="0"/>
              <a:t>, </a:t>
            </a:r>
            <a:r>
              <a:rPr lang="en-US" i="1" dirty="0"/>
              <a:t>U</a:t>
            </a:r>
            <a:r>
              <a:rPr lang="en-US" dirty="0"/>
              <a:t>, </a:t>
            </a:r>
            <a:r>
              <a:rPr lang="en-US" i="1" dirty="0"/>
              <a:t>S, G, </a:t>
            </a:r>
            <a:r>
              <a:rPr lang="en-US" dirty="0"/>
              <a:t> heat capacity, etc.</a:t>
            </a:r>
          </a:p>
          <a:p>
            <a:r>
              <a:rPr lang="en-US" dirty="0"/>
              <a:t>Intensive properties: independent on the mas of the system.</a:t>
            </a:r>
          </a:p>
          <a:p>
            <a:r>
              <a:rPr lang="en-US" dirty="0"/>
              <a:t>E.g. </a:t>
            </a:r>
            <a:r>
              <a:rPr lang="en-US" i="1" dirty="0"/>
              <a:t>T</a:t>
            </a:r>
            <a:r>
              <a:rPr lang="en-US" dirty="0"/>
              <a:t>, </a:t>
            </a:r>
            <a:r>
              <a:rPr lang="en-US" i="1" dirty="0"/>
              <a:t>P</a:t>
            </a:r>
            <a:r>
              <a:rPr lang="en-US" dirty="0"/>
              <a:t>, density (</a:t>
            </a:r>
            <a:r>
              <a:rPr lang="el-GR" i="1" dirty="0"/>
              <a:t>ρ</a:t>
            </a:r>
            <a:r>
              <a:rPr lang="en-US" dirty="0"/>
              <a:t>) , viscosity, surface tension, refractive index, specific heat, Chemical potential (</a:t>
            </a:r>
            <a:r>
              <a:rPr lang="el-GR" i="1" dirty="0"/>
              <a:t>μ</a:t>
            </a:r>
            <a:r>
              <a:rPr lang="en-US" dirty="0"/>
              <a:t>)</a:t>
            </a:r>
          </a:p>
          <a:p>
            <a:r>
              <a:rPr lang="en-US" dirty="0"/>
              <a:t>Ratio of extensive properties is intensive property </a:t>
            </a:r>
          </a:p>
          <a:p>
            <a:r>
              <a:rPr lang="en-US" dirty="0"/>
              <a:t>e.g. density = m/V, </a:t>
            </a:r>
          </a:p>
          <a:p>
            <a:r>
              <a:rPr lang="en-US" dirty="0"/>
              <a:t>specific heat capacity = heat capacity/mass</a:t>
            </a:r>
          </a:p>
          <a:p>
            <a:pPr marL="0" indent="0">
              <a:buNone/>
            </a:pPr>
            <a:endParaRPr lang="en-US" dirty="0"/>
          </a:p>
          <a:p>
            <a:endParaRPr lang="en-IN" dirty="0"/>
          </a:p>
        </p:txBody>
      </p:sp>
    </p:spTree>
    <p:extLst>
      <p:ext uri="{BB962C8B-B14F-4D97-AF65-F5344CB8AC3E}">
        <p14:creationId xmlns:p14="http://schemas.microsoft.com/office/powerpoint/2010/main" val="620464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5D616-6048-4AA4-37A3-045C208B059D}"/>
              </a:ext>
            </a:extLst>
          </p:cNvPr>
          <p:cNvSpPr>
            <a:spLocks noGrp="1"/>
          </p:cNvSpPr>
          <p:nvPr>
            <p:ph type="title"/>
          </p:nvPr>
        </p:nvSpPr>
        <p:spPr>
          <a:xfrm>
            <a:off x="838200" y="0"/>
            <a:ext cx="10515600" cy="681037"/>
          </a:xfrm>
        </p:spPr>
        <p:txBody>
          <a:bodyPr>
            <a:normAutofit fontScale="90000"/>
          </a:bodyPr>
          <a:lstStyle/>
          <a:p>
            <a:r>
              <a:rPr lang="en-IN" b="1" dirty="0">
                <a:latin typeface="+mn-lt"/>
              </a:rPr>
              <a:t>Entropy, (</a:t>
            </a:r>
            <a:r>
              <a:rPr lang="en-IN" b="1" i="1" dirty="0">
                <a:latin typeface="+mn-lt"/>
              </a:rPr>
              <a:t>S</a:t>
            </a:r>
            <a:r>
              <a:rPr lang="en-IN" b="1" dirty="0">
                <a:latin typeface="+mn-lt"/>
              </a:rPr>
              <a: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230CAEE-9DF5-F80B-07B9-60AD0854EFEC}"/>
                  </a:ext>
                </a:extLst>
              </p:cNvPr>
              <p:cNvSpPr>
                <a:spLocks noGrp="1"/>
              </p:cNvSpPr>
              <p:nvPr>
                <p:ph idx="1"/>
              </p:nvPr>
            </p:nvSpPr>
            <p:spPr>
              <a:xfrm>
                <a:off x="267124" y="791110"/>
                <a:ext cx="11671443" cy="6066890"/>
              </a:xfrm>
            </p:spPr>
            <p:txBody>
              <a:bodyPr>
                <a:noAutofit/>
              </a:bodyPr>
              <a:lstStyle/>
              <a:p>
                <a:r>
                  <a:rPr lang="en-IN" sz="2000" dirty="0"/>
                  <a:t>Def. of Entropy: </a:t>
                </a:r>
                <a14:m>
                  <m:oMath xmlns:m="http://schemas.openxmlformats.org/officeDocument/2006/math">
                    <m:r>
                      <m:rPr>
                        <m:sty m:val="p"/>
                      </m:rPr>
                      <a:rPr lang="en-IN" sz="2000" i="1" dirty="0">
                        <a:latin typeface="Cambria Math" panose="02040503050406030204" pitchFamily="18" charset="0"/>
                        <a:ea typeface="Cambria Math" panose="02040503050406030204" pitchFamily="18" charset="0"/>
                      </a:rPr>
                      <m:t>d</m:t>
                    </m:r>
                    <m:r>
                      <a:rPr lang="en-IN" sz="2000" b="0" i="1" dirty="0" smtClean="0">
                        <a:latin typeface="Cambria Math" panose="02040503050406030204" pitchFamily="18" charset="0"/>
                      </a:rPr>
                      <m:t>𝑆</m:t>
                    </m:r>
                    <m:r>
                      <a:rPr lang="en-IN" sz="2000" b="0" i="1" smtClean="0">
                        <a:latin typeface="Cambria Math" panose="02040503050406030204" pitchFamily="18" charset="0"/>
                      </a:rPr>
                      <m:t>=</m:t>
                    </m:r>
                    <m:f>
                      <m:fPr>
                        <m:ctrlPr>
                          <a:rPr lang="en-IN" sz="2000" i="1">
                            <a:latin typeface="Cambria Math" panose="02040503050406030204" pitchFamily="18" charset="0"/>
                          </a:rPr>
                        </m:ctrlPr>
                      </m:fPr>
                      <m:num>
                        <m:sSub>
                          <m:sSubPr>
                            <m:ctrlPr>
                              <a:rPr lang="fr-FR" sz="2000" i="1">
                                <a:latin typeface="Cambria Math" panose="02040503050406030204" pitchFamily="18" charset="0"/>
                              </a:rPr>
                            </m:ctrlPr>
                          </m:sSubPr>
                          <m:e>
                            <m:r>
                              <a:rPr lang="en-IN" sz="2000" b="0" i="1" smtClean="0">
                                <a:latin typeface="Cambria Math" panose="02040503050406030204" pitchFamily="18" charset="0"/>
                              </a:rPr>
                              <m:t>𝑑</m:t>
                            </m:r>
                            <m:r>
                              <a:rPr lang="en-IN" sz="2000" i="1">
                                <a:latin typeface="Cambria Math" panose="02040503050406030204" pitchFamily="18" charset="0"/>
                              </a:rPr>
                              <m:t>𝑞</m:t>
                            </m:r>
                          </m:e>
                          <m:sub>
                            <m:r>
                              <a:rPr lang="en-IN" sz="2000" b="0" i="1" smtClean="0">
                                <a:latin typeface="Cambria Math" panose="02040503050406030204" pitchFamily="18" charset="0"/>
                              </a:rPr>
                              <m:t>𝑟𝑒𝑣</m:t>
                            </m:r>
                          </m:sub>
                        </m:sSub>
                      </m:num>
                      <m:den>
                        <m:r>
                          <a:rPr lang="en-IN" sz="2000" i="1" dirty="0">
                            <a:latin typeface="Cambria Math" panose="02040503050406030204" pitchFamily="18" charset="0"/>
                          </a:rPr>
                          <m:t>𝑇</m:t>
                        </m:r>
                      </m:den>
                    </m:f>
                    <m:r>
                      <a:rPr lang="en-IN" sz="2000" i="1" dirty="0">
                        <a:latin typeface="Cambria Math" panose="02040503050406030204" pitchFamily="18" charset="0"/>
                      </a:rPr>
                      <m:t> </m:t>
                    </m:r>
                  </m:oMath>
                </a14:m>
                <a:endParaRPr lang="en-IN" sz="2000" i="1" dirty="0"/>
              </a:p>
              <a:p>
                <a14:m>
                  <m:oMath xmlns:m="http://schemas.openxmlformats.org/officeDocument/2006/math">
                    <m:r>
                      <a:rPr lang="el-GR" sz="2000" i="1" dirty="0" smtClean="0">
                        <a:latin typeface="Cambria Math" panose="02040503050406030204" pitchFamily="18" charset="0"/>
                        <a:ea typeface="Cambria Math" panose="02040503050406030204" pitchFamily="18" charset="0"/>
                      </a:rPr>
                      <m:t>∆</m:t>
                    </m:r>
                    <m:r>
                      <a:rPr lang="en-IN" sz="2000" b="0" i="1" dirty="0" smtClean="0">
                        <a:latin typeface="Cambria Math" panose="02040503050406030204" pitchFamily="18" charset="0"/>
                      </a:rPr>
                      <m:t>𝑆</m:t>
                    </m:r>
                    <m:r>
                      <a:rPr lang="en-IN" sz="2000" b="0" i="1" smtClean="0">
                        <a:latin typeface="Cambria Math" panose="02040503050406030204" pitchFamily="18" charset="0"/>
                      </a:rPr>
                      <m:t>=</m:t>
                    </m:r>
                    <m:f>
                      <m:fPr>
                        <m:ctrlPr>
                          <a:rPr lang="en-IN" sz="2000" i="1">
                            <a:latin typeface="Cambria Math" panose="02040503050406030204" pitchFamily="18" charset="0"/>
                          </a:rPr>
                        </m:ctrlPr>
                      </m:fPr>
                      <m:num>
                        <m:sSub>
                          <m:sSubPr>
                            <m:ctrlPr>
                              <a:rPr lang="fr-FR" sz="2000" i="1">
                                <a:latin typeface="Cambria Math" panose="02040503050406030204" pitchFamily="18" charset="0"/>
                              </a:rPr>
                            </m:ctrlPr>
                          </m:sSubPr>
                          <m:e>
                            <m:r>
                              <a:rPr lang="en-IN" sz="2000" i="1">
                                <a:latin typeface="Cambria Math" panose="02040503050406030204" pitchFamily="18" charset="0"/>
                              </a:rPr>
                              <m:t>𝑞</m:t>
                            </m:r>
                          </m:e>
                          <m:sub>
                            <m:r>
                              <a:rPr lang="en-IN" sz="2000" b="0" i="1" smtClean="0">
                                <a:latin typeface="Cambria Math" panose="02040503050406030204" pitchFamily="18" charset="0"/>
                              </a:rPr>
                              <m:t>𝑟𝑒𝑣</m:t>
                            </m:r>
                          </m:sub>
                        </m:sSub>
                      </m:num>
                      <m:den>
                        <m:r>
                          <a:rPr lang="en-IN" sz="2000" i="1" dirty="0">
                            <a:latin typeface="Cambria Math" panose="02040503050406030204" pitchFamily="18" charset="0"/>
                          </a:rPr>
                          <m:t>𝑇</m:t>
                        </m:r>
                      </m:den>
                    </m:f>
                    <m:r>
                      <a:rPr lang="en-IN" sz="2000" b="0" i="1" dirty="0" smtClean="0">
                        <a:latin typeface="Cambria Math" panose="02040503050406030204" pitchFamily="18" charset="0"/>
                      </a:rPr>
                      <m:t>    (</m:t>
                    </m:r>
                    <m:r>
                      <a:rPr lang="en-IN" sz="2000" b="0" i="1" dirty="0" smtClean="0">
                        <a:latin typeface="Cambria Math" panose="02040503050406030204" pitchFamily="18" charset="0"/>
                      </a:rPr>
                      <m:t>𝑓𝑜𝑟</m:t>
                    </m:r>
                    <m:r>
                      <a:rPr lang="en-IN" sz="2000" b="0" i="1" dirty="0" smtClean="0">
                        <a:latin typeface="Cambria Math" panose="02040503050406030204" pitchFamily="18" charset="0"/>
                      </a:rPr>
                      <m:t> </m:t>
                    </m:r>
                    <m:r>
                      <a:rPr lang="en-IN" sz="2000" b="0" i="1" dirty="0" smtClean="0">
                        <a:latin typeface="Cambria Math" panose="02040503050406030204" pitchFamily="18" charset="0"/>
                      </a:rPr>
                      <m:t>𝑓𝑖𝑛𝑖𝑡𝑒</m:t>
                    </m:r>
                    <m:r>
                      <a:rPr lang="en-IN" sz="2000" b="0" i="1" dirty="0" smtClean="0">
                        <a:latin typeface="Cambria Math" panose="02040503050406030204" pitchFamily="18" charset="0"/>
                      </a:rPr>
                      <m:t> </m:t>
                    </m:r>
                    <m:r>
                      <a:rPr lang="en-IN" sz="2000" b="0" i="1" dirty="0" smtClean="0">
                        <a:latin typeface="Cambria Math" panose="02040503050406030204" pitchFamily="18" charset="0"/>
                      </a:rPr>
                      <m:t>𝑐h𝑎𝑛𝑔𝑒𝑠</m:t>
                    </m:r>
                    <m:r>
                      <a:rPr lang="en-IN" sz="2000" b="0" i="1" dirty="0" smtClean="0">
                        <a:latin typeface="Cambria Math" panose="02040503050406030204" pitchFamily="18" charset="0"/>
                      </a:rPr>
                      <m:t>)</m:t>
                    </m:r>
                  </m:oMath>
                </a14:m>
                <a:endParaRPr lang="en-IN" sz="2000" dirty="0"/>
              </a:p>
              <a:p>
                <a:r>
                  <a:rPr lang="en-US" sz="2000" b="1" dirty="0"/>
                  <a:t>The entropy change accompanying a phase transition</a:t>
                </a:r>
              </a:p>
              <a:p>
                <a:r>
                  <a:rPr lang="en-US" sz="2000" dirty="0"/>
                  <a:t>the transition occurs at constant pressure, the heat transferred per mole of substance is the enthalpy of fusion (melting). </a:t>
                </a:r>
                <a14:m>
                  <m:oMath xmlns:m="http://schemas.openxmlformats.org/officeDocument/2006/math">
                    <m:sSub>
                      <m:sSubPr>
                        <m:ctrlPr>
                          <a:rPr lang="en-US" sz="2000" i="1" smtClean="0">
                            <a:latin typeface="Cambria Math" panose="02040503050406030204" pitchFamily="18" charset="0"/>
                          </a:rPr>
                        </m:ctrlPr>
                      </m:sSubPr>
                      <m:e>
                        <m:r>
                          <a:rPr lang="el-GR" sz="2000" i="1" dirty="0">
                            <a:latin typeface="Cambria Math" panose="02040503050406030204" pitchFamily="18" charset="0"/>
                            <a:ea typeface="Cambria Math" panose="02040503050406030204" pitchFamily="18" charset="0"/>
                          </a:rPr>
                          <m:t>∆</m:t>
                        </m:r>
                      </m:e>
                      <m:sub>
                        <m:r>
                          <a:rPr lang="en-IN" sz="2000" b="0" i="1" smtClean="0">
                            <a:latin typeface="Cambria Math" panose="02040503050406030204" pitchFamily="18" charset="0"/>
                          </a:rPr>
                          <m:t>𝑓𝑢𝑠</m:t>
                        </m:r>
                      </m:sub>
                    </m:sSub>
                    <m:r>
                      <a:rPr lang="en-IN" sz="2000" b="0" i="1" smtClean="0">
                        <a:latin typeface="Cambria Math" panose="02040503050406030204" pitchFamily="18" charset="0"/>
                      </a:rPr>
                      <m:t>𝐻</m:t>
                    </m:r>
                  </m:oMath>
                </a14:m>
                <a:endParaRPr lang="en-US" sz="2000" b="1" dirty="0"/>
              </a:p>
              <a:p>
                <a:r>
                  <a:rPr lang="en-US" sz="2000" b="1" dirty="0"/>
                  <a:t>the entropy of fusion</a:t>
                </a:r>
                <a:r>
                  <a:rPr lang="en-US" sz="2000" dirty="0"/>
                  <a:t>, </a:t>
                </a:r>
                <a14:m>
                  <m:oMath xmlns:m="http://schemas.openxmlformats.org/officeDocument/2006/math">
                    <m:sSub>
                      <m:sSubPr>
                        <m:ctrlPr>
                          <a:rPr lang="en-US" sz="2000" i="1" smtClean="0">
                            <a:latin typeface="Cambria Math" panose="02040503050406030204" pitchFamily="18" charset="0"/>
                          </a:rPr>
                        </m:ctrlPr>
                      </m:sSubPr>
                      <m:e>
                        <m:r>
                          <a:rPr lang="el-GR" sz="2000" i="1" dirty="0">
                            <a:latin typeface="Cambria Math" panose="02040503050406030204" pitchFamily="18" charset="0"/>
                            <a:ea typeface="Cambria Math" panose="02040503050406030204" pitchFamily="18" charset="0"/>
                          </a:rPr>
                          <m:t>∆</m:t>
                        </m:r>
                      </m:e>
                      <m:sub>
                        <m:r>
                          <a:rPr lang="en-IN" sz="2000" b="0" i="1" smtClean="0">
                            <a:latin typeface="Cambria Math" panose="02040503050406030204" pitchFamily="18" charset="0"/>
                          </a:rPr>
                          <m:t>𝑓𝑢𝑠</m:t>
                        </m:r>
                      </m:sub>
                    </m:sSub>
                    <m:r>
                      <a:rPr lang="en-IN" sz="2000" b="0" i="1" smtClean="0">
                        <a:latin typeface="Cambria Math" panose="02040503050406030204" pitchFamily="18" charset="0"/>
                      </a:rPr>
                      <m:t>𝑆</m:t>
                    </m:r>
                  </m:oMath>
                </a14:m>
                <a:r>
                  <a:rPr lang="en-US" sz="2000" b="1" dirty="0"/>
                  <a:t> </a:t>
                </a:r>
                <a:r>
                  <a:rPr lang="en-US" sz="2000" dirty="0"/>
                  <a:t>is the entropy change per mol of a solid substance at its melting temperature, </a:t>
                </a:r>
                <a14:m>
                  <m:oMath xmlns:m="http://schemas.openxmlformats.org/officeDocument/2006/math">
                    <m:sSub>
                      <m:sSubPr>
                        <m:ctrlPr>
                          <a:rPr lang="en-IN" sz="2000" i="1">
                            <a:latin typeface="Cambria Math" panose="02040503050406030204" pitchFamily="18" charset="0"/>
                          </a:rPr>
                        </m:ctrlPr>
                      </m:sSubPr>
                      <m:e>
                        <m:r>
                          <a:rPr lang="en-IN" sz="2000" i="1">
                            <a:latin typeface="Cambria Math" panose="02040503050406030204" pitchFamily="18" charset="0"/>
                          </a:rPr>
                          <m:t>𝑇</m:t>
                        </m:r>
                      </m:e>
                      <m:sub>
                        <m:r>
                          <a:rPr lang="en-IN" sz="2000" b="0" i="1" smtClean="0">
                            <a:latin typeface="Cambria Math" panose="02040503050406030204" pitchFamily="18" charset="0"/>
                          </a:rPr>
                          <m:t>𝑓</m:t>
                        </m:r>
                      </m:sub>
                    </m:sSub>
                  </m:oMath>
                </a14:m>
                <a:r>
                  <a:rPr lang="en-US" sz="2000" b="1" dirty="0"/>
                  <a:t> </a:t>
                </a:r>
              </a:p>
              <a:p>
                <a:r>
                  <a:rPr lang="en-IN" sz="2000" dirty="0"/>
                  <a:t> </a:t>
                </a:r>
                <a14:m>
                  <m:oMath xmlns:m="http://schemas.openxmlformats.org/officeDocument/2006/math">
                    <m:sSub>
                      <m:sSubPr>
                        <m:ctrlPr>
                          <a:rPr lang="en-US" sz="2000" i="1">
                            <a:latin typeface="Cambria Math" panose="02040503050406030204" pitchFamily="18" charset="0"/>
                          </a:rPr>
                        </m:ctrlPr>
                      </m:sSubPr>
                      <m:e>
                        <m:r>
                          <a:rPr lang="el-GR" sz="2000" i="1" dirty="0">
                            <a:latin typeface="Cambria Math" panose="02040503050406030204" pitchFamily="18" charset="0"/>
                            <a:ea typeface="Cambria Math" panose="02040503050406030204" pitchFamily="18" charset="0"/>
                          </a:rPr>
                          <m:t>∆</m:t>
                        </m:r>
                      </m:e>
                      <m:sub>
                        <m:r>
                          <a:rPr lang="en-IN" sz="2000" i="1">
                            <a:latin typeface="Cambria Math" panose="02040503050406030204" pitchFamily="18" charset="0"/>
                          </a:rPr>
                          <m:t>𝑓𝑢𝑠</m:t>
                        </m:r>
                      </m:sub>
                    </m:sSub>
                    <m:r>
                      <a:rPr lang="en-IN" sz="2000" i="1">
                        <a:latin typeface="Cambria Math" panose="02040503050406030204" pitchFamily="18" charset="0"/>
                      </a:rPr>
                      <m:t>𝑆</m:t>
                    </m:r>
                    <m:r>
                      <a:rPr lang="en-IN" sz="2000" i="1">
                        <a:latin typeface="Cambria Math" panose="02040503050406030204" pitchFamily="18" charset="0"/>
                      </a:rPr>
                      <m:t>=</m:t>
                    </m:r>
                    <m:f>
                      <m:fPr>
                        <m:ctrlPr>
                          <a:rPr lang="en-IN" sz="2000" b="0" i="1" smtClean="0">
                            <a:latin typeface="Cambria Math" panose="02040503050406030204" pitchFamily="18" charset="0"/>
                          </a:rPr>
                        </m:ctrlPr>
                      </m:fPr>
                      <m:num>
                        <m:sSub>
                          <m:sSubPr>
                            <m:ctrlPr>
                              <a:rPr lang="en-US" sz="2000" i="1">
                                <a:latin typeface="Cambria Math" panose="02040503050406030204" pitchFamily="18" charset="0"/>
                              </a:rPr>
                            </m:ctrlPr>
                          </m:sSubPr>
                          <m:e>
                            <m:r>
                              <a:rPr lang="el-GR" sz="2000" i="1" dirty="0">
                                <a:latin typeface="Cambria Math" panose="02040503050406030204" pitchFamily="18" charset="0"/>
                                <a:ea typeface="Cambria Math" panose="02040503050406030204" pitchFamily="18" charset="0"/>
                              </a:rPr>
                              <m:t>∆</m:t>
                            </m:r>
                          </m:e>
                          <m:sub>
                            <m:r>
                              <a:rPr lang="en-IN" sz="2000" i="1">
                                <a:latin typeface="Cambria Math" panose="02040503050406030204" pitchFamily="18" charset="0"/>
                              </a:rPr>
                              <m:t>𝑓𝑢𝑠</m:t>
                            </m:r>
                          </m:sub>
                        </m:sSub>
                        <m:r>
                          <a:rPr lang="en-IN" sz="2000" i="1">
                            <a:latin typeface="Cambria Math" panose="02040503050406030204" pitchFamily="18" charset="0"/>
                          </a:rPr>
                          <m:t>𝐻</m:t>
                        </m:r>
                        <m:r>
                          <m:rPr>
                            <m:nor/>
                          </m:rPr>
                          <a:rPr lang="fr-FR" sz="2000" dirty="0"/>
                          <m:t> </m:t>
                        </m:r>
                        <m:sSub>
                          <m:sSubPr>
                            <m:ctrlPr>
                              <a:rPr lang="fr-FR" sz="2000" i="1" smtClean="0">
                                <a:latin typeface="Cambria Math" panose="02040503050406030204" pitchFamily="18" charset="0"/>
                              </a:rPr>
                            </m:ctrlPr>
                          </m:sSubPr>
                          <m:e>
                            <m:r>
                              <a:rPr lang="en-IN" sz="2000" i="1">
                                <a:latin typeface="Cambria Math" panose="02040503050406030204" pitchFamily="18" charset="0"/>
                              </a:rPr>
                              <m:t>(</m:t>
                            </m:r>
                            <m:r>
                              <a:rPr lang="en-IN" sz="2000" i="1">
                                <a:latin typeface="Cambria Math" panose="02040503050406030204" pitchFamily="18" charset="0"/>
                              </a:rPr>
                              <m:t>𝑇</m:t>
                            </m:r>
                          </m:e>
                          <m:sub>
                            <m:r>
                              <a:rPr lang="en-IN" sz="2000" i="1">
                                <a:latin typeface="Cambria Math" panose="02040503050406030204" pitchFamily="18" charset="0"/>
                              </a:rPr>
                              <m:t>𝑓</m:t>
                            </m:r>
                          </m:sub>
                        </m:sSub>
                        <m:r>
                          <a:rPr lang="en-IN" sz="2000" i="1" smtClean="0">
                            <a:latin typeface="Cambria Math" panose="02040503050406030204" pitchFamily="18" charset="0"/>
                          </a:rPr>
                          <m:t>)</m:t>
                        </m:r>
                      </m:num>
                      <m:den>
                        <m:sSub>
                          <m:sSubPr>
                            <m:ctrlPr>
                              <a:rPr lang="fr-FR" sz="2000" i="1">
                                <a:latin typeface="Cambria Math" panose="02040503050406030204" pitchFamily="18" charset="0"/>
                              </a:rPr>
                            </m:ctrlPr>
                          </m:sSubPr>
                          <m:e>
                            <m:r>
                              <a:rPr lang="en-IN" sz="2000" i="1">
                                <a:latin typeface="Cambria Math" panose="02040503050406030204" pitchFamily="18" charset="0"/>
                              </a:rPr>
                              <m:t>𝑇</m:t>
                            </m:r>
                          </m:e>
                          <m:sub>
                            <m:r>
                              <a:rPr lang="en-IN" sz="2000" i="1">
                                <a:latin typeface="Cambria Math" panose="02040503050406030204" pitchFamily="18" charset="0"/>
                              </a:rPr>
                              <m:t>𝑓</m:t>
                            </m:r>
                          </m:sub>
                        </m:sSub>
                      </m:den>
                    </m:f>
                  </m:oMath>
                </a14:m>
                <a:r>
                  <a:rPr lang="en-IN" sz="2000" dirty="0"/>
                  <a:t> </a:t>
                </a:r>
                <a14:m>
                  <m:oMath xmlns:m="http://schemas.openxmlformats.org/officeDocument/2006/math">
                    <m:sSub>
                      <m:sSubPr>
                        <m:ctrlPr>
                          <a:rPr lang="en-US" sz="2000" i="1">
                            <a:latin typeface="Cambria Math" panose="02040503050406030204" pitchFamily="18" charset="0"/>
                          </a:rPr>
                        </m:ctrlPr>
                      </m:sSubPr>
                      <m:e>
                        <m:r>
                          <a:rPr lang="en-IN" sz="2000" b="0" i="1" smtClean="0">
                            <a:latin typeface="Cambria Math" panose="02040503050406030204" pitchFamily="18" charset="0"/>
                          </a:rPr>
                          <m:t>                   (</m:t>
                        </m:r>
                        <m:r>
                          <a:rPr lang="el-GR" sz="2000" i="1" dirty="0">
                            <a:latin typeface="Cambria Math" panose="02040503050406030204" pitchFamily="18" charset="0"/>
                            <a:ea typeface="Cambria Math" panose="02040503050406030204" pitchFamily="18" charset="0"/>
                          </a:rPr>
                          <m:t>∵∆</m:t>
                        </m:r>
                      </m:e>
                      <m:sub>
                        <m:r>
                          <a:rPr lang="en-IN" sz="2000" i="1">
                            <a:latin typeface="Cambria Math" panose="02040503050406030204" pitchFamily="18" charset="0"/>
                          </a:rPr>
                          <m:t>𝑓𝑢𝑠</m:t>
                        </m:r>
                      </m:sub>
                    </m:sSub>
                    <m:r>
                      <a:rPr lang="en-IN" sz="2000" i="1">
                        <a:latin typeface="Cambria Math" panose="02040503050406030204" pitchFamily="18" charset="0"/>
                      </a:rPr>
                      <m:t>𝐻</m:t>
                    </m:r>
                    <m:r>
                      <m:rPr>
                        <m:nor/>
                      </m:rPr>
                      <a:rPr lang="fr-FR" sz="2000" dirty="0" smtClean="0"/>
                      <m:t> </m:t>
                    </m:r>
                    <m:sSub>
                      <m:sSubPr>
                        <m:ctrlPr>
                          <a:rPr lang="fr-FR" sz="2000" i="1" smtClean="0">
                            <a:latin typeface="Cambria Math" panose="02040503050406030204" pitchFamily="18" charset="0"/>
                          </a:rPr>
                        </m:ctrlPr>
                      </m:sSubPr>
                      <m:e>
                        <m:r>
                          <a:rPr lang="en-IN" sz="2000" i="1">
                            <a:latin typeface="Cambria Math" panose="02040503050406030204" pitchFamily="18" charset="0"/>
                          </a:rPr>
                          <m:t>(</m:t>
                        </m:r>
                        <m:r>
                          <a:rPr lang="en-IN" sz="2000" i="1">
                            <a:latin typeface="Cambria Math" panose="02040503050406030204" pitchFamily="18" charset="0"/>
                          </a:rPr>
                          <m:t>𝑇</m:t>
                        </m:r>
                      </m:e>
                      <m:sub>
                        <m:r>
                          <a:rPr lang="en-IN" sz="2000" i="1">
                            <a:latin typeface="Cambria Math" panose="02040503050406030204" pitchFamily="18" charset="0"/>
                          </a:rPr>
                          <m:t>𝑓</m:t>
                        </m:r>
                      </m:sub>
                    </m:sSub>
                    <m:r>
                      <a:rPr lang="en-IN" sz="2000" i="1" smtClean="0">
                        <a:latin typeface="Cambria Math" panose="02040503050406030204" pitchFamily="18" charset="0"/>
                      </a:rPr>
                      <m:t>)</m:t>
                    </m:r>
                    <m:r>
                      <a:rPr lang="en-IN" sz="2000" b="0" i="1" smtClean="0">
                        <a:latin typeface="Cambria Math" panose="02040503050406030204" pitchFamily="18" charset="0"/>
                      </a:rPr>
                      <m:t>=</m:t>
                    </m:r>
                    <m:r>
                      <m:rPr>
                        <m:nor/>
                      </m:rPr>
                      <a:rPr lang="en-US" sz="2000" dirty="0"/>
                      <m:t>enthalpy</m:t>
                    </m:r>
                    <m:r>
                      <m:rPr>
                        <m:nor/>
                      </m:rPr>
                      <a:rPr lang="en-US" sz="2000" dirty="0"/>
                      <m:t> </m:t>
                    </m:r>
                    <m:r>
                      <m:rPr>
                        <m:nor/>
                      </m:rPr>
                      <a:rPr lang="en-US" sz="2000" dirty="0"/>
                      <m:t>of</m:t>
                    </m:r>
                    <m:r>
                      <m:rPr>
                        <m:nor/>
                      </m:rPr>
                      <a:rPr lang="en-US" sz="2000" dirty="0"/>
                      <m:t> </m:t>
                    </m:r>
                    <m:r>
                      <m:rPr>
                        <m:nor/>
                      </m:rPr>
                      <a:rPr lang="en-US" sz="2000" dirty="0"/>
                      <m:t>fusion</m:t>
                    </m:r>
                    <m:r>
                      <m:rPr>
                        <m:nor/>
                      </m:rPr>
                      <a:rPr lang="en-IN" sz="2000" b="0" i="0" dirty="0" smtClean="0"/>
                      <m:t> </m:t>
                    </m:r>
                    <m:r>
                      <m:rPr>
                        <m:nor/>
                      </m:rPr>
                      <a:rPr lang="en-IN" sz="2000" b="0" i="0" dirty="0" smtClean="0"/>
                      <m:t>of</m:t>
                    </m:r>
                    <m:r>
                      <m:rPr>
                        <m:nor/>
                      </m:rPr>
                      <a:rPr lang="en-IN" sz="2000" b="0" i="0" dirty="0" smtClean="0"/>
                      <m:t> </m:t>
                    </m:r>
                    <m:r>
                      <m:rPr>
                        <m:nor/>
                      </m:rPr>
                      <a:rPr lang="en-IN" sz="2000" b="0" i="0" dirty="0" smtClean="0"/>
                      <m:t>solid</m:t>
                    </m:r>
                    <m:r>
                      <m:rPr>
                        <m:nor/>
                      </m:rPr>
                      <a:rPr lang="en-IN" sz="2000" b="0" i="0" dirty="0" smtClean="0"/>
                      <m:t> </m:t>
                    </m:r>
                    <m:r>
                      <m:rPr>
                        <m:nor/>
                      </m:rPr>
                      <a:rPr lang="en-IN" sz="2000" b="0" i="0" dirty="0" smtClean="0"/>
                      <m:t>at</m:t>
                    </m:r>
                    <m:r>
                      <m:rPr>
                        <m:nor/>
                      </m:rPr>
                      <a:rPr lang="en-IN" sz="2000" b="0" i="0" dirty="0" smtClean="0"/>
                      <m:t> </m:t>
                    </m:r>
                    <m:r>
                      <m:rPr>
                        <m:nor/>
                      </m:rPr>
                      <a:rPr lang="en-IN" sz="2000" b="0" i="0" dirty="0" smtClean="0"/>
                      <m:t>its</m:t>
                    </m:r>
                    <m:r>
                      <m:rPr>
                        <m:nor/>
                      </m:rPr>
                      <a:rPr lang="en-IN" sz="2000" b="0" i="0" dirty="0" smtClean="0"/>
                      <m:t> </m:t>
                    </m:r>
                    <m:r>
                      <m:rPr>
                        <m:nor/>
                      </m:rPr>
                      <a:rPr lang="en-IN" sz="2000" b="0" i="0" dirty="0" smtClean="0"/>
                      <m:t>melting</m:t>
                    </m:r>
                    <m:r>
                      <m:rPr>
                        <m:nor/>
                      </m:rPr>
                      <a:rPr lang="en-IN" sz="2000" b="0" i="0" dirty="0" smtClean="0"/>
                      <m:t> </m:t>
                    </m:r>
                    <m:r>
                      <m:rPr>
                        <m:nor/>
                      </m:rPr>
                      <a:rPr lang="en-IN" sz="2000" b="0" i="0" dirty="0" smtClean="0"/>
                      <m:t>temperature</m:t>
                    </m:r>
                    <m:r>
                      <m:rPr>
                        <m:nor/>
                      </m:rPr>
                      <a:rPr lang="en-IN" sz="2000" b="0" i="0" dirty="0" smtClean="0"/>
                      <m:t>)</m:t>
                    </m:r>
                  </m:oMath>
                </a14:m>
                <a:r>
                  <a:rPr lang="en-IN" sz="2000" dirty="0"/>
                  <a:t> </a:t>
                </a:r>
              </a:p>
              <a:p>
                <a:r>
                  <a:rPr lang="en-US" sz="2000" b="1" dirty="0"/>
                  <a:t>the entropy of vaporization</a:t>
                </a:r>
                <a:r>
                  <a:rPr lang="en-US" sz="2000" dirty="0"/>
                  <a:t>, </a:t>
                </a:r>
                <a14:m>
                  <m:oMath xmlns:m="http://schemas.openxmlformats.org/officeDocument/2006/math">
                    <m:sSub>
                      <m:sSubPr>
                        <m:ctrlPr>
                          <a:rPr lang="en-US" sz="2000" i="1" smtClean="0">
                            <a:latin typeface="Cambria Math" panose="02040503050406030204" pitchFamily="18" charset="0"/>
                          </a:rPr>
                        </m:ctrlPr>
                      </m:sSubPr>
                      <m:e>
                        <m:r>
                          <a:rPr lang="el-GR" sz="2000" i="1" dirty="0">
                            <a:latin typeface="Cambria Math" panose="02040503050406030204" pitchFamily="18" charset="0"/>
                            <a:ea typeface="Cambria Math" panose="02040503050406030204" pitchFamily="18" charset="0"/>
                          </a:rPr>
                          <m:t>∆</m:t>
                        </m:r>
                      </m:e>
                      <m:sub>
                        <m:r>
                          <a:rPr lang="en-IN" sz="2000" b="0" i="1" dirty="0" smtClean="0">
                            <a:latin typeface="Cambria Math" panose="02040503050406030204" pitchFamily="18" charset="0"/>
                            <a:ea typeface="Cambria Math" panose="02040503050406030204" pitchFamily="18" charset="0"/>
                          </a:rPr>
                          <m:t>𝑣𝑎𝑝</m:t>
                        </m:r>
                      </m:sub>
                    </m:sSub>
                    <m:r>
                      <a:rPr lang="en-IN" sz="2000" b="0" i="1" smtClean="0">
                        <a:latin typeface="Cambria Math" panose="02040503050406030204" pitchFamily="18" charset="0"/>
                      </a:rPr>
                      <m:t>𝑆</m:t>
                    </m:r>
                  </m:oMath>
                </a14:m>
                <a:r>
                  <a:rPr lang="en-US" sz="2000" b="1" dirty="0"/>
                  <a:t> </a:t>
                </a:r>
                <a:r>
                  <a:rPr lang="en-US" sz="2000" dirty="0"/>
                  <a:t>is the entropy change per mol of a liquid substance at its boiling </a:t>
                </a:r>
              </a:p>
              <a:p>
                <a:r>
                  <a:rPr lang="en-US" sz="2000" dirty="0"/>
                  <a:t>temperature, </a:t>
                </a:r>
                <a14:m>
                  <m:oMath xmlns:m="http://schemas.openxmlformats.org/officeDocument/2006/math">
                    <m:sSub>
                      <m:sSubPr>
                        <m:ctrlPr>
                          <a:rPr lang="en-IN" sz="2000" i="1">
                            <a:latin typeface="Cambria Math" panose="02040503050406030204" pitchFamily="18" charset="0"/>
                          </a:rPr>
                        </m:ctrlPr>
                      </m:sSubPr>
                      <m:e>
                        <m:r>
                          <a:rPr lang="en-IN" sz="2000" i="1">
                            <a:latin typeface="Cambria Math" panose="02040503050406030204" pitchFamily="18" charset="0"/>
                          </a:rPr>
                          <m:t>𝑇</m:t>
                        </m:r>
                      </m:e>
                      <m:sub>
                        <m:r>
                          <a:rPr lang="en-IN" sz="2000" b="0" i="1" smtClean="0">
                            <a:latin typeface="Cambria Math" panose="02040503050406030204" pitchFamily="18" charset="0"/>
                          </a:rPr>
                          <m:t>𝑏</m:t>
                        </m:r>
                      </m:sub>
                    </m:sSub>
                  </m:oMath>
                </a14:m>
                <a:r>
                  <a:rPr lang="en-US" sz="2000" b="1" dirty="0"/>
                  <a:t> </a:t>
                </a:r>
              </a:p>
              <a:p>
                <a:r>
                  <a:rPr lang="en-IN" sz="2000" dirty="0"/>
                  <a:t> </a:t>
                </a:r>
                <a14:m>
                  <m:oMath xmlns:m="http://schemas.openxmlformats.org/officeDocument/2006/math">
                    <m:sSub>
                      <m:sSubPr>
                        <m:ctrlPr>
                          <a:rPr lang="en-US" sz="2000" i="1">
                            <a:latin typeface="Cambria Math" panose="02040503050406030204" pitchFamily="18" charset="0"/>
                          </a:rPr>
                        </m:ctrlPr>
                      </m:sSubPr>
                      <m:e>
                        <m:r>
                          <a:rPr lang="el-GR" sz="2000" i="1" dirty="0">
                            <a:latin typeface="Cambria Math" panose="02040503050406030204" pitchFamily="18" charset="0"/>
                            <a:ea typeface="Cambria Math" panose="02040503050406030204" pitchFamily="18" charset="0"/>
                          </a:rPr>
                          <m:t>∆</m:t>
                        </m:r>
                      </m:e>
                      <m:sub>
                        <m:r>
                          <a:rPr lang="en-IN" sz="2000" b="0" i="1" dirty="0" smtClean="0">
                            <a:latin typeface="Cambria Math" panose="02040503050406030204" pitchFamily="18" charset="0"/>
                            <a:ea typeface="Cambria Math" panose="02040503050406030204" pitchFamily="18" charset="0"/>
                          </a:rPr>
                          <m:t>𝑣𝑎𝑝</m:t>
                        </m:r>
                      </m:sub>
                    </m:sSub>
                    <m:r>
                      <a:rPr lang="en-IN" sz="2000" i="1">
                        <a:latin typeface="Cambria Math" panose="02040503050406030204" pitchFamily="18" charset="0"/>
                      </a:rPr>
                      <m:t>𝑆</m:t>
                    </m:r>
                    <m:r>
                      <a:rPr lang="en-IN" sz="2000" i="1">
                        <a:latin typeface="Cambria Math" panose="02040503050406030204" pitchFamily="18" charset="0"/>
                      </a:rPr>
                      <m:t>=</m:t>
                    </m:r>
                    <m:f>
                      <m:fPr>
                        <m:ctrlPr>
                          <a:rPr lang="en-IN" sz="2000" b="0" i="1" smtClean="0">
                            <a:latin typeface="Cambria Math" panose="02040503050406030204" pitchFamily="18" charset="0"/>
                          </a:rPr>
                        </m:ctrlPr>
                      </m:fPr>
                      <m:num>
                        <m:sSub>
                          <m:sSubPr>
                            <m:ctrlPr>
                              <a:rPr lang="en-US" sz="2000" i="1" smtClean="0">
                                <a:latin typeface="Cambria Math" panose="02040503050406030204" pitchFamily="18" charset="0"/>
                              </a:rPr>
                            </m:ctrlPr>
                          </m:sSubPr>
                          <m:e>
                            <m:r>
                              <a:rPr lang="el-GR" sz="2000" i="1" dirty="0">
                                <a:latin typeface="Cambria Math" panose="02040503050406030204" pitchFamily="18" charset="0"/>
                                <a:ea typeface="Cambria Math" panose="02040503050406030204" pitchFamily="18" charset="0"/>
                              </a:rPr>
                              <m:t>∆</m:t>
                            </m:r>
                          </m:e>
                          <m:sub>
                            <m:r>
                              <a:rPr lang="en-IN" sz="2000" b="0" i="1" dirty="0" smtClean="0">
                                <a:latin typeface="Cambria Math" panose="02040503050406030204" pitchFamily="18" charset="0"/>
                                <a:ea typeface="Cambria Math" panose="02040503050406030204" pitchFamily="18" charset="0"/>
                              </a:rPr>
                              <m:t>𝑣𝑎𝑝</m:t>
                            </m:r>
                          </m:sub>
                        </m:sSub>
                        <m:r>
                          <a:rPr lang="en-IN" sz="2000" i="1">
                            <a:latin typeface="Cambria Math" panose="02040503050406030204" pitchFamily="18" charset="0"/>
                          </a:rPr>
                          <m:t>𝐻</m:t>
                        </m:r>
                        <m:r>
                          <m:rPr>
                            <m:nor/>
                          </m:rPr>
                          <a:rPr lang="fr-FR" sz="2000" dirty="0"/>
                          <m:t> </m:t>
                        </m:r>
                        <m:sSub>
                          <m:sSubPr>
                            <m:ctrlPr>
                              <a:rPr lang="fr-FR" sz="2000" i="1" smtClean="0">
                                <a:latin typeface="Cambria Math" panose="02040503050406030204" pitchFamily="18" charset="0"/>
                              </a:rPr>
                            </m:ctrlPr>
                          </m:sSubPr>
                          <m:e>
                            <m:r>
                              <a:rPr lang="en-IN" sz="2000" i="1">
                                <a:latin typeface="Cambria Math" panose="02040503050406030204" pitchFamily="18" charset="0"/>
                              </a:rPr>
                              <m:t>(</m:t>
                            </m:r>
                            <m:r>
                              <a:rPr lang="en-IN" sz="2000" i="1">
                                <a:latin typeface="Cambria Math" panose="02040503050406030204" pitchFamily="18" charset="0"/>
                              </a:rPr>
                              <m:t>𝑇</m:t>
                            </m:r>
                          </m:e>
                          <m:sub>
                            <m:r>
                              <a:rPr lang="en-IN" sz="2000" b="0" i="1" smtClean="0">
                                <a:latin typeface="Cambria Math" panose="02040503050406030204" pitchFamily="18" charset="0"/>
                              </a:rPr>
                              <m:t>𝑏</m:t>
                            </m:r>
                          </m:sub>
                        </m:sSub>
                        <m:r>
                          <a:rPr lang="en-IN" sz="2000" i="1" smtClean="0">
                            <a:latin typeface="Cambria Math" panose="02040503050406030204" pitchFamily="18" charset="0"/>
                          </a:rPr>
                          <m:t>)</m:t>
                        </m:r>
                      </m:num>
                      <m:den>
                        <m:sSub>
                          <m:sSubPr>
                            <m:ctrlPr>
                              <a:rPr lang="fr-FR" sz="2000" i="1">
                                <a:latin typeface="Cambria Math" panose="02040503050406030204" pitchFamily="18" charset="0"/>
                              </a:rPr>
                            </m:ctrlPr>
                          </m:sSubPr>
                          <m:e>
                            <m:r>
                              <a:rPr lang="en-IN" sz="2000" i="1">
                                <a:latin typeface="Cambria Math" panose="02040503050406030204" pitchFamily="18" charset="0"/>
                              </a:rPr>
                              <m:t>𝑇</m:t>
                            </m:r>
                          </m:e>
                          <m:sub>
                            <m:r>
                              <a:rPr lang="en-IN" sz="2000" b="0" i="1" smtClean="0">
                                <a:latin typeface="Cambria Math" panose="02040503050406030204" pitchFamily="18" charset="0"/>
                              </a:rPr>
                              <m:t>𝑏</m:t>
                            </m:r>
                          </m:sub>
                        </m:sSub>
                      </m:den>
                    </m:f>
                  </m:oMath>
                </a14:m>
                <a:r>
                  <a:rPr lang="en-IN" sz="2000" dirty="0"/>
                  <a:t> </a:t>
                </a:r>
                <a14:m>
                  <m:oMath xmlns:m="http://schemas.openxmlformats.org/officeDocument/2006/math">
                    <m:sSub>
                      <m:sSubPr>
                        <m:ctrlPr>
                          <a:rPr lang="en-US" sz="2000" i="1">
                            <a:latin typeface="Cambria Math" panose="02040503050406030204" pitchFamily="18" charset="0"/>
                          </a:rPr>
                        </m:ctrlPr>
                      </m:sSubPr>
                      <m:e>
                        <m:r>
                          <a:rPr lang="en-IN" sz="2000" b="0" i="1" smtClean="0">
                            <a:latin typeface="Cambria Math" panose="02040503050406030204" pitchFamily="18" charset="0"/>
                          </a:rPr>
                          <m:t>                   (</m:t>
                        </m:r>
                        <m:r>
                          <a:rPr lang="el-GR" sz="2000" i="1" dirty="0">
                            <a:latin typeface="Cambria Math" panose="02040503050406030204" pitchFamily="18" charset="0"/>
                            <a:ea typeface="Cambria Math" panose="02040503050406030204" pitchFamily="18" charset="0"/>
                          </a:rPr>
                          <m:t>∵∆</m:t>
                        </m:r>
                      </m:e>
                      <m:sub>
                        <m:r>
                          <a:rPr lang="en-IN" sz="2000" b="0" i="1" dirty="0" smtClean="0">
                            <a:latin typeface="Cambria Math" panose="02040503050406030204" pitchFamily="18" charset="0"/>
                            <a:ea typeface="Cambria Math" panose="02040503050406030204" pitchFamily="18" charset="0"/>
                          </a:rPr>
                          <m:t>𝑣𝑎𝑝</m:t>
                        </m:r>
                      </m:sub>
                    </m:sSub>
                    <m:r>
                      <a:rPr lang="en-IN" sz="2000" i="1">
                        <a:latin typeface="Cambria Math" panose="02040503050406030204" pitchFamily="18" charset="0"/>
                      </a:rPr>
                      <m:t>𝐻</m:t>
                    </m:r>
                    <m:r>
                      <m:rPr>
                        <m:nor/>
                      </m:rPr>
                      <a:rPr lang="fr-FR" sz="2000" dirty="0"/>
                      <m:t> </m:t>
                    </m:r>
                    <m:sSub>
                      <m:sSubPr>
                        <m:ctrlPr>
                          <a:rPr lang="fr-FR" sz="2000" i="1" smtClean="0">
                            <a:latin typeface="Cambria Math" panose="02040503050406030204" pitchFamily="18" charset="0"/>
                          </a:rPr>
                        </m:ctrlPr>
                      </m:sSubPr>
                      <m:e>
                        <m:r>
                          <a:rPr lang="en-IN" sz="2000" i="1">
                            <a:latin typeface="Cambria Math" panose="02040503050406030204" pitchFamily="18" charset="0"/>
                          </a:rPr>
                          <m:t>(</m:t>
                        </m:r>
                        <m:r>
                          <a:rPr lang="en-IN" sz="2000" i="1">
                            <a:latin typeface="Cambria Math" panose="02040503050406030204" pitchFamily="18" charset="0"/>
                          </a:rPr>
                          <m:t>𝑇</m:t>
                        </m:r>
                      </m:e>
                      <m:sub>
                        <m:r>
                          <a:rPr lang="en-IN" sz="2000" b="0" i="1" smtClean="0">
                            <a:latin typeface="Cambria Math" panose="02040503050406030204" pitchFamily="18" charset="0"/>
                          </a:rPr>
                          <m:t>𝑏</m:t>
                        </m:r>
                      </m:sub>
                    </m:sSub>
                    <m:r>
                      <a:rPr lang="en-IN" sz="2000" i="1" smtClean="0">
                        <a:latin typeface="Cambria Math" panose="02040503050406030204" pitchFamily="18" charset="0"/>
                      </a:rPr>
                      <m:t>)</m:t>
                    </m:r>
                    <m:r>
                      <a:rPr lang="en-IN" sz="2000" b="0" i="1" smtClean="0">
                        <a:latin typeface="Cambria Math" panose="02040503050406030204" pitchFamily="18" charset="0"/>
                      </a:rPr>
                      <m:t>=</m:t>
                    </m:r>
                    <m:r>
                      <m:rPr>
                        <m:nor/>
                      </m:rPr>
                      <a:rPr lang="en-US" sz="2000" dirty="0"/>
                      <m:t>enthalpy</m:t>
                    </m:r>
                    <m:r>
                      <m:rPr>
                        <m:nor/>
                      </m:rPr>
                      <a:rPr lang="en-US" sz="2000" dirty="0"/>
                      <m:t> </m:t>
                    </m:r>
                    <m:r>
                      <m:rPr>
                        <m:nor/>
                      </m:rPr>
                      <a:rPr lang="en-US" sz="2000" dirty="0"/>
                      <m:t>of</m:t>
                    </m:r>
                    <m:r>
                      <m:rPr>
                        <m:nor/>
                      </m:rPr>
                      <a:rPr lang="en-US" sz="2000" dirty="0"/>
                      <m:t> </m:t>
                    </m:r>
                    <m:r>
                      <m:rPr>
                        <m:nor/>
                      </m:rPr>
                      <a:rPr lang="en-IN" sz="2000" b="0" i="0" dirty="0" smtClean="0"/>
                      <m:t>vaporization</m:t>
                    </m:r>
                    <m:r>
                      <m:rPr>
                        <m:nor/>
                      </m:rPr>
                      <a:rPr lang="en-IN" sz="2000" b="0" i="0" dirty="0" smtClean="0"/>
                      <m:t> </m:t>
                    </m:r>
                    <m:r>
                      <m:rPr>
                        <m:nor/>
                      </m:rPr>
                      <a:rPr lang="en-IN" sz="2000" b="0" i="0" dirty="0" smtClean="0"/>
                      <m:t>of</m:t>
                    </m:r>
                    <m:r>
                      <m:rPr>
                        <m:nor/>
                      </m:rPr>
                      <a:rPr lang="en-IN" sz="2000" b="0" i="0" dirty="0" smtClean="0"/>
                      <m:t> </m:t>
                    </m:r>
                    <m:r>
                      <m:rPr>
                        <m:nor/>
                      </m:rPr>
                      <a:rPr lang="en-IN" sz="2000" b="0" i="0" dirty="0" smtClean="0"/>
                      <m:t>liquid</m:t>
                    </m:r>
                    <m:r>
                      <m:rPr>
                        <m:nor/>
                      </m:rPr>
                      <a:rPr lang="en-IN" sz="2000" b="0" i="0" dirty="0" smtClean="0"/>
                      <m:t> </m:t>
                    </m:r>
                    <m:r>
                      <m:rPr>
                        <m:nor/>
                      </m:rPr>
                      <a:rPr lang="en-IN" sz="2000" b="0" i="0" dirty="0" smtClean="0"/>
                      <m:t>at</m:t>
                    </m:r>
                    <m:r>
                      <m:rPr>
                        <m:nor/>
                      </m:rPr>
                      <a:rPr lang="en-IN" sz="2000" b="0" i="0" dirty="0" smtClean="0"/>
                      <m:t> </m:t>
                    </m:r>
                    <m:r>
                      <m:rPr>
                        <m:nor/>
                      </m:rPr>
                      <a:rPr lang="en-IN" sz="2000" b="0" i="0" dirty="0" smtClean="0"/>
                      <m:t>its</m:t>
                    </m:r>
                    <m:r>
                      <m:rPr>
                        <m:nor/>
                      </m:rPr>
                      <a:rPr lang="en-IN" sz="2000" b="0" i="0" dirty="0" smtClean="0"/>
                      <m:t> </m:t>
                    </m:r>
                    <m:r>
                      <m:rPr>
                        <m:nor/>
                      </m:rPr>
                      <a:rPr lang="en-IN" sz="2000" b="0" i="0" dirty="0" smtClean="0"/>
                      <m:t>boiling</m:t>
                    </m:r>
                    <m:r>
                      <m:rPr>
                        <m:nor/>
                      </m:rPr>
                      <a:rPr lang="en-IN" sz="2000" b="0" i="0" dirty="0" smtClean="0"/>
                      <m:t> </m:t>
                    </m:r>
                    <m:r>
                      <m:rPr>
                        <m:nor/>
                      </m:rPr>
                      <a:rPr lang="en-IN" sz="2000" b="0" i="0" dirty="0" smtClean="0"/>
                      <m:t>temperature</m:t>
                    </m:r>
                    <m:r>
                      <m:rPr>
                        <m:nor/>
                      </m:rPr>
                      <a:rPr lang="en-IN" sz="2000" b="0" i="0" dirty="0" smtClean="0"/>
                      <m:t>)</m:t>
                    </m:r>
                  </m:oMath>
                </a14:m>
                <a:r>
                  <a:rPr lang="en-IN" sz="2000" dirty="0"/>
                  <a:t> </a:t>
                </a:r>
              </a:p>
              <a:p>
                <a:endParaRPr lang="en-IN" sz="2000" b="0" dirty="0"/>
              </a:p>
              <a:p>
                <a:endParaRPr lang="en-IN" sz="1200" dirty="0"/>
              </a:p>
            </p:txBody>
          </p:sp>
        </mc:Choice>
        <mc:Fallback xmlns="">
          <p:sp>
            <p:nvSpPr>
              <p:cNvPr id="3" name="Content Placeholder 2">
                <a:extLst>
                  <a:ext uri="{FF2B5EF4-FFF2-40B4-BE49-F238E27FC236}">
                    <a16:creationId xmlns:a16="http://schemas.microsoft.com/office/drawing/2014/main" id="{0230CAEE-9DF5-F80B-07B9-60AD0854EFEC}"/>
                  </a:ext>
                </a:extLst>
              </p:cNvPr>
              <p:cNvSpPr>
                <a:spLocks noGrp="1" noRot="1" noChangeAspect="1" noMove="1" noResize="1" noEditPoints="1" noAdjustHandles="1" noChangeArrowheads="1" noChangeShapeType="1" noTextEdit="1"/>
              </p:cNvSpPr>
              <p:nvPr>
                <p:ph idx="1"/>
              </p:nvPr>
            </p:nvSpPr>
            <p:spPr>
              <a:xfrm>
                <a:off x="267124" y="791110"/>
                <a:ext cx="11671443" cy="6066890"/>
              </a:xfrm>
              <a:blipFill>
                <a:blip r:embed="rId2"/>
                <a:stretch>
                  <a:fillRect l="-470"/>
                </a:stretch>
              </a:blipFill>
            </p:spPr>
            <p:txBody>
              <a:bodyPr/>
              <a:lstStyle/>
              <a:p>
                <a:r>
                  <a:rPr lang="en-IN">
                    <a:noFill/>
                  </a:rPr>
                  <a:t> </a:t>
                </a:r>
              </a:p>
            </p:txBody>
          </p:sp>
        </mc:Fallback>
      </mc:AlternateContent>
    </p:spTree>
    <p:extLst>
      <p:ext uri="{BB962C8B-B14F-4D97-AF65-F5344CB8AC3E}">
        <p14:creationId xmlns:p14="http://schemas.microsoft.com/office/powerpoint/2010/main" val="384441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A303B8-D7E9-913E-FBDE-5C367AB7D6A1}"/>
              </a:ext>
            </a:extLst>
          </p:cNvPr>
          <p:cNvSpPr txBox="1"/>
          <p:nvPr/>
        </p:nvSpPr>
        <p:spPr>
          <a:xfrm>
            <a:off x="68580" y="1071295"/>
            <a:ext cx="12058650" cy="2554545"/>
          </a:xfrm>
          <a:prstGeom prst="rect">
            <a:avLst/>
          </a:prstGeom>
          <a:noFill/>
        </p:spPr>
        <p:txBody>
          <a:bodyPr wrap="square">
            <a:spAutoFit/>
          </a:bodyPr>
          <a:lstStyle/>
          <a:p>
            <a:r>
              <a:rPr lang="en-US" sz="3200" dirty="0"/>
              <a:t>Third Law of thermodynamics: The entropies of all perfectly crystalline substances are the same at T = 0.</a:t>
            </a:r>
          </a:p>
          <a:p>
            <a:r>
              <a:rPr lang="en-US" sz="3200" dirty="0"/>
              <a:t>For convenience, we take this common value to be zero. </a:t>
            </a:r>
          </a:p>
          <a:p>
            <a:r>
              <a:rPr lang="en-US" sz="3200" b="1" dirty="0"/>
              <a:t>Then, with this convention, according to the Third Law, S(0) = 0 for all perfectly ordered crystalline materials.</a:t>
            </a:r>
            <a:endParaRPr lang="en-IN" sz="3200" b="1" dirty="0"/>
          </a:p>
        </p:txBody>
      </p:sp>
    </p:spTree>
    <p:extLst>
      <p:ext uri="{BB962C8B-B14F-4D97-AF65-F5344CB8AC3E}">
        <p14:creationId xmlns:p14="http://schemas.microsoft.com/office/powerpoint/2010/main" val="30438034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167FA5-A121-9FBC-BC60-0381BBE68DC9}"/>
              </a:ext>
            </a:extLst>
          </p:cNvPr>
          <p:cNvSpPr>
            <a:spLocks noGrp="1"/>
          </p:cNvSpPr>
          <p:nvPr>
            <p:ph idx="1"/>
          </p:nvPr>
        </p:nvSpPr>
        <p:spPr>
          <a:xfrm>
            <a:off x="838200" y="0"/>
            <a:ext cx="10515600" cy="6766559"/>
          </a:xfrm>
        </p:spPr>
        <p:txBody>
          <a:bodyPr>
            <a:normAutofit/>
          </a:bodyPr>
          <a:lstStyle/>
          <a:p>
            <a:r>
              <a:rPr lang="en-US" dirty="0"/>
              <a:t>Now we take a very important step. First, we introduce the Gibbs energy, G, which is defined as G = H − TS</a:t>
            </a:r>
          </a:p>
          <a:p>
            <a:endParaRPr lang="en-US" dirty="0"/>
          </a:p>
          <a:p>
            <a:r>
              <a:rPr lang="en-IN" dirty="0"/>
              <a:t>At constant temperature: </a:t>
            </a:r>
            <a:r>
              <a:rPr lang="el-GR" dirty="0"/>
              <a:t>Δ</a:t>
            </a:r>
            <a:r>
              <a:rPr lang="en-IN" dirty="0"/>
              <a:t>G = </a:t>
            </a:r>
            <a:r>
              <a:rPr lang="el-GR" dirty="0"/>
              <a:t>Δ</a:t>
            </a:r>
            <a:r>
              <a:rPr lang="en-IN" dirty="0"/>
              <a:t>H − T</a:t>
            </a:r>
            <a:r>
              <a:rPr lang="el-GR" dirty="0"/>
              <a:t>Δ</a:t>
            </a:r>
            <a:r>
              <a:rPr lang="en-IN" dirty="0"/>
              <a:t>S</a:t>
            </a:r>
            <a:endParaRPr lang="en-US" dirty="0"/>
          </a:p>
          <a:p>
            <a:r>
              <a:rPr lang="en-US" dirty="0"/>
              <a:t>The difference in sign between ΔG and </a:t>
            </a:r>
            <a:r>
              <a:rPr lang="en-US" dirty="0" err="1"/>
              <a:t>ΔStotal</a:t>
            </a:r>
            <a:r>
              <a:rPr lang="en-US" dirty="0"/>
              <a:t> implies that the condition for a process being spontaneous changes from </a:t>
            </a:r>
            <a:r>
              <a:rPr lang="en-US" b="1" dirty="0" err="1"/>
              <a:t>ΔS</a:t>
            </a:r>
            <a:r>
              <a:rPr lang="en-US" b="1" baseline="-25000" dirty="0" err="1"/>
              <a:t>total</a:t>
            </a:r>
            <a:r>
              <a:rPr lang="en-US" b="1" dirty="0"/>
              <a:t> &gt; 0 </a:t>
            </a:r>
            <a:r>
              <a:rPr lang="en-US" dirty="0"/>
              <a:t>in terms of the total entropy (which is universally true) to </a:t>
            </a:r>
            <a:r>
              <a:rPr lang="en-US" b="1" dirty="0"/>
              <a:t>ΔG &lt; 0 </a:t>
            </a:r>
            <a:r>
              <a:rPr lang="en-US" dirty="0"/>
              <a:t>in terms of the Gibbs energy (for processes occurring at constant temperature and pressure).</a:t>
            </a:r>
          </a:p>
          <a:p>
            <a:r>
              <a:rPr lang="en-US" dirty="0"/>
              <a:t>That is, in a spontaneous change at constant temperature and pressure, the Gibbs energy decreases</a:t>
            </a:r>
          </a:p>
          <a:p>
            <a:r>
              <a:rPr lang="en-US" dirty="0"/>
              <a:t>A second feature of the Gibbs energy is that the value of ΔG for a process gives the maximum </a:t>
            </a:r>
            <a:r>
              <a:rPr lang="en-US" dirty="0" err="1"/>
              <a:t>nonexpansion</a:t>
            </a:r>
            <a:r>
              <a:rPr lang="en-US" dirty="0"/>
              <a:t> work that can be extracted from the process at constant temperature and pressure.</a:t>
            </a:r>
            <a:endParaRPr lang="en-IN" dirty="0"/>
          </a:p>
        </p:txBody>
      </p:sp>
    </p:spTree>
    <p:extLst>
      <p:ext uri="{BB962C8B-B14F-4D97-AF65-F5344CB8AC3E}">
        <p14:creationId xmlns:p14="http://schemas.microsoft.com/office/powerpoint/2010/main" val="14094866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5D616-6048-4AA4-37A3-045C208B059D}"/>
              </a:ext>
            </a:extLst>
          </p:cNvPr>
          <p:cNvSpPr>
            <a:spLocks noGrp="1"/>
          </p:cNvSpPr>
          <p:nvPr>
            <p:ph type="title"/>
          </p:nvPr>
        </p:nvSpPr>
        <p:spPr>
          <a:xfrm>
            <a:off x="838200" y="0"/>
            <a:ext cx="10515600" cy="681037"/>
          </a:xfrm>
        </p:spPr>
        <p:txBody>
          <a:bodyPr>
            <a:normAutofit fontScale="90000"/>
          </a:bodyPr>
          <a:lstStyle/>
          <a:p>
            <a:r>
              <a:rPr lang="en-IN" b="1" dirty="0">
                <a:latin typeface="+mn-lt"/>
              </a:rPr>
              <a:t>Physical Significance of Entropy, (</a:t>
            </a:r>
            <a:r>
              <a:rPr lang="en-IN" b="1" i="1" dirty="0">
                <a:latin typeface="+mn-lt"/>
              </a:rPr>
              <a:t>S</a:t>
            </a:r>
            <a:r>
              <a:rPr lang="en-IN" b="1" dirty="0">
                <a:latin typeface="+mn-lt"/>
              </a:rPr>
              <a: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230CAEE-9DF5-F80B-07B9-60AD0854EFEC}"/>
                  </a:ext>
                </a:extLst>
              </p:cNvPr>
              <p:cNvSpPr>
                <a:spLocks noGrp="1"/>
              </p:cNvSpPr>
              <p:nvPr>
                <p:ph idx="1"/>
              </p:nvPr>
            </p:nvSpPr>
            <p:spPr>
              <a:xfrm>
                <a:off x="838200" y="791110"/>
                <a:ext cx="10515600" cy="5385853"/>
              </a:xfrm>
            </p:spPr>
            <p:txBody>
              <a:bodyPr>
                <a:normAutofit/>
              </a:bodyPr>
              <a:lstStyle/>
              <a:p>
                <a:r>
                  <a:rPr lang="en-IN" dirty="0"/>
                  <a:t>Def. of Entropy: </a:t>
                </a:r>
                <a14:m>
                  <m:oMath xmlns:m="http://schemas.openxmlformats.org/officeDocument/2006/math">
                    <m:r>
                      <m:rPr>
                        <m:sty m:val="p"/>
                      </m:rPr>
                      <a:rPr lang="en-IN" i="1" dirty="0">
                        <a:latin typeface="Cambria Math" panose="02040503050406030204" pitchFamily="18" charset="0"/>
                        <a:ea typeface="Cambria Math" panose="02040503050406030204" pitchFamily="18" charset="0"/>
                      </a:rPr>
                      <m:t>d</m:t>
                    </m:r>
                    <m:r>
                      <a:rPr lang="en-IN" b="0" i="1" dirty="0" smtClean="0">
                        <a:latin typeface="Cambria Math" panose="02040503050406030204" pitchFamily="18" charset="0"/>
                      </a:rPr>
                      <m:t>𝑆</m:t>
                    </m:r>
                    <m:r>
                      <a:rPr lang="en-IN" b="0" i="1" smtClean="0">
                        <a:latin typeface="Cambria Math" panose="02040503050406030204" pitchFamily="18" charset="0"/>
                      </a:rPr>
                      <m:t>=</m:t>
                    </m:r>
                    <m:f>
                      <m:fPr>
                        <m:ctrlPr>
                          <a:rPr lang="en-IN" i="1">
                            <a:latin typeface="Cambria Math" panose="02040503050406030204" pitchFamily="18" charset="0"/>
                          </a:rPr>
                        </m:ctrlPr>
                      </m:fPr>
                      <m:num>
                        <m:sSub>
                          <m:sSubPr>
                            <m:ctrlPr>
                              <a:rPr lang="fr-FR" i="1">
                                <a:latin typeface="Cambria Math" panose="02040503050406030204" pitchFamily="18" charset="0"/>
                              </a:rPr>
                            </m:ctrlPr>
                          </m:sSubPr>
                          <m:e>
                            <m:r>
                              <a:rPr lang="en-IN" b="0" i="1" smtClean="0">
                                <a:latin typeface="Cambria Math" panose="02040503050406030204" pitchFamily="18" charset="0"/>
                              </a:rPr>
                              <m:t>𝑑</m:t>
                            </m:r>
                            <m:r>
                              <a:rPr lang="en-IN" i="1">
                                <a:latin typeface="Cambria Math" panose="02040503050406030204" pitchFamily="18" charset="0"/>
                              </a:rPr>
                              <m:t>𝑞</m:t>
                            </m:r>
                          </m:e>
                          <m:sub>
                            <m:r>
                              <a:rPr lang="en-IN" b="0" i="1" smtClean="0">
                                <a:latin typeface="Cambria Math" panose="02040503050406030204" pitchFamily="18" charset="0"/>
                              </a:rPr>
                              <m:t>𝑟𝑒𝑣</m:t>
                            </m:r>
                          </m:sub>
                        </m:sSub>
                      </m:num>
                      <m:den>
                        <m:r>
                          <a:rPr lang="en-IN" i="1" dirty="0">
                            <a:latin typeface="Cambria Math" panose="02040503050406030204" pitchFamily="18" charset="0"/>
                          </a:rPr>
                          <m:t>𝑇</m:t>
                        </m:r>
                      </m:den>
                    </m:f>
                    <m:r>
                      <a:rPr lang="en-IN" i="1" dirty="0">
                        <a:latin typeface="Cambria Math" panose="02040503050406030204" pitchFamily="18" charset="0"/>
                      </a:rPr>
                      <m:t> </m:t>
                    </m:r>
                  </m:oMath>
                </a14:m>
                <a:endParaRPr lang="en-IN" i="1" dirty="0">
                  <a:latin typeface="Cambria Math" panose="02040503050406030204" pitchFamily="18" charset="0"/>
                </a:endParaRPr>
              </a:p>
              <a:p>
                <a14:m>
                  <m:oMath xmlns:m="http://schemas.openxmlformats.org/officeDocument/2006/math">
                    <m:r>
                      <a:rPr lang="el-GR" i="1" dirty="0" smtClean="0">
                        <a:latin typeface="Cambria Math" panose="02040503050406030204" pitchFamily="18" charset="0"/>
                        <a:ea typeface="Cambria Math" panose="02040503050406030204" pitchFamily="18" charset="0"/>
                      </a:rPr>
                      <m:t>∆</m:t>
                    </m:r>
                    <m:r>
                      <a:rPr lang="en-IN" b="0" i="1" dirty="0" smtClean="0">
                        <a:latin typeface="Cambria Math" panose="02040503050406030204" pitchFamily="18" charset="0"/>
                      </a:rPr>
                      <m:t>𝑆</m:t>
                    </m:r>
                    <m:r>
                      <a:rPr lang="en-IN" b="0" i="1" smtClean="0">
                        <a:latin typeface="Cambria Math" panose="02040503050406030204" pitchFamily="18" charset="0"/>
                      </a:rPr>
                      <m:t>=</m:t>
                    </m:r>
                    <m:f>
                      <m:fPr>
                        <m:ctrlPr>
                          <a:rPr lang="en-IN" i="1">
                            <a:latin typeface="Cambria Math" panose="02040503050406030204" pitchFamily="18" charset="0"/>
                          </a:rPr>
                        </m:ctrlPr>
                      </m:fPr>
                      <m:num>
                        <m:sSub>
                          <m:sSubPr>
                            <m:ctrlPr>
                              <a:rPr lang="fr-FR" i="1">
                                <a:latin typeface="Cambria Math" panose="02040503050406030204" pitchFamily="18" charset="0"/>
                              </a:rPr>
                            </m:ctrlPr>
                          </m:sSubPr>
                          <m:e>
                            <m:r>
                              <a:rPr lang="en-IN" i="1">
                                <a:latin typeface="Cambria Math" panose="02040503050406030204" pitchFamily="18" charset="0"/>
                              </a:rPr>
                              <m:t>𝑞</m:t>
                            </m:r>
                          </m:e>
                          <m:sub>
                            <m:r>
                              <a:rPr lang="en-IN" b="0" i="1" smtClean="0">
                                <a:latin typeface="Cambria Math" panose="02040503050406030204" pitchFamily="18" charset="0"/>
                              </a:rPr>
                              <m:t>𝑟𝑒𝑣</m:t>
                            </m:r>
                          </m:sub>
                        </m:sSub>
                      </m:num>
                      <m:den>
                        <m:r>
                          <a:rPr lang="en-IN" i="1" dirty="0">
                            <a:latin typeface="Cambria Math" panose="02040503050406030204" pitchFamily="18" charset="0"/>
                          </a:rPr>
                          <m:t>𝑇</m:t>
                        </m:r>
                      </m:den>
                    </m:f>
                    <m:r>
                      <a:rPr lang="en-IN" b="0" i="1" dirty="0" smtClean="0">
                        <a:latin typeface="Cambria Math" panose="02040503050406030204" pitchFamily="18" charset="0"/>
                      </a:rPr>
                      <m:t>    (</m:t>
                    </m:r>
                    <m:r>
                      <a:rPr lang="en-IN" b="0" i="1" dirty="0" smtClean="0">
                        <a:latin typeface="Cambria Math" panose="02040503050406030204" pitchFamily="18" charset="0"/>
                      </a:rPr>
                      <m:t>𝑓𝑜𝑟</m:t>
                    </m:r>
                    <m:r>
                      <a:rPr lang="en-IN" b="0" i="1" dirty="0" smtClean="0">
                        <a:latin typeface="Cambria Math" panose="02040503050406030204" pitchFamily="18" charset="0"/>
                      </a:rPr>
                      <m:t> </m:t>
                    </m:r>
                    <m:r>
                      <a:rPr lang="en-IN" b="0" i="1" dirty="0" smtClean="0">
                        <a:latin typeface="Cambria Math" panose="02040503050406030204" pitchFamily="18" charset="0"/>
                      </a:rPr>
                      <m:t>𝑓𝑖𝑛𝑖𝑡𝑒</m:t>
                    </m:r>
                    <m:r>
                      <a:rPr lang="en-IN" b="0" i="1" dirty="0" smtClean="0">
                        <a:latin typeface="Cambria Math" panose="02040503050406030204" pitchFamily="18" charset="0"/>
                      </a:rPr>
                      <m:t> </m:t>
                    </m:r>
                    <m:r>
                      <a:rPr lang="en-IN" b="0" i="1" dirty="0" smtClean="0">
                        <a:latin typeface="Cambria Math" panose="02040503050406030204" pitchFamily="18" charset="0"/>
                      </a:rPr>
                      <m:t>𝑐h𝑎𝑛𝑔𝑒𝑠</m:t>
                    </m:r>
                    <m:r>
                      <a:rPr lang="en-IN" b="0" i="1" dirty="0" smtClean="0">
                        <a:latin typeface="Cambria Math" panose="02040503050406030204" pitchFamily="18" charset="0"/>
                      </a:rPr>
                      <m:t>)</m:t>
                    </m:r>
                  </m:oMath>
                </a14:m>
                <a:endParaRPr lang="en-IN" dirty="0"/>
              </a:p>
              <a:p>
                <a:r>
                  <a:rPr lang="en-IN" i="1" dirty="0" err="1"/>
                  <a:t>q</a:t>
                </a:r>
                <a:r>
                  <a:rPr lang="en-IN" i="1" baseline="-25000" dirty="0" err="1"/>
                  <a:t>rev</a:t>
                </a:r>
                <a:r>
                  <a:rPr lang="en-IN" dirty="0"/>
                  <a:t> is the heat exchanged in reversible isothermal process and the quantity </a:t>
                </a:r>
                <a14:m>
                  <m:oMath xmlns:m="http://schemas.openxmlformats.org/officeDocument/2006/math">
                    <m:f>
                      <m:fPr>
                        <m:ctrlPr>
                          <a:rPr lang="en-IN" i="1" smtClean="0">
                            <a:latin typeface="Cambria Math" panose="02040503050406030204" pitchFamily="18" charset="0"/>
                          </a:rPr>
                        </m:ctrlPr>
                      </m:fPr>
                      <m:num>
                        <m:sSub>
                          <m:sSubPr>
                            <m:ctrlPr>
                              <a:rPr lang="fr-FR" i="1">
                                <a:latin typeface="Cambria Math" panose="02040503050406030204" pitchFamily="18" charset="0"/>
                              </a:rPr>
                            </m:ctrlPr>
                          </m:sSubPr>
                          <m:e>
                            <m:r>
                              <a:rPr lang="en-IN" i="1">
                                <a:latin typeface="Cambria Math" panose="02040503050406030204" pitchFamily="18" charset="0"/>
                              </a:rPr>
                              <m:t>𝑞</m:t>
                            </m:r>
                          </m:e>
                          <m:sub>
                            <m:r>
                              <a:rPr lang="en-IN" b="0" i="1" smtClean="0">
                                <a:latin typeface="Cambria Math" panose="02040503050406030204" pitchFamily="18" charset="0"/>
                              </a:rPr>
                              <m:t>𝑟𝑒𝑣</m:t>
                            </m:r>
                          </m:sub>
                        </m:sSub>
                      </m:num>
                      <m:den>
                        <m:r>
                          <a:rPr lang="en-IN" i="1" dirty="0">
                            <a:latin typeface="Cambria Math" panose="02040503050406030204" pitchFamily="18" charset="0"/>
                          </a:rPr>
                          <m:t>𝑇</m:t>
                        </m:r>
                      </m:den>
                    </m:f>
                  </m:oMath>
                </a14:m>
                <a:r>
                  <a:rPr lang="en-IN" dirty="0"/>
                  <a:t> is constant and it is state function called the entropy change.</a:t>
                </a:r>
              </a:p>
              <a:p>
                <a:r>
                  <a:rPr lang="en-IN" dirty="0"/>
                  <a:t>Entropy is an extensive property of the system.</a:t>
                </a:r>
              </a:p>
              <a:p>
                <a:r>
                  <a:rPr lang="en-IN" dirty="0"/>
                  <a:t>Meaning of ENTROPY</a:t>
                </a:r>
              </a:p>
              <a:p>
                <a:r>
                  <a:rPr lang="en-IN" dirty="0"/>
                  <a:t>Entropy is the degree of disorder or randomness of a system.</a:t>
                </a:r>
              </a:p>
              <a:p>
                <a:r>
                  <a:rPr lang="en-IN" dirty="0"/>
                  <a:t>Change in entropy is the capacity for spontaneous change in a system.</a:t>
                </a:r>
              </a:p>
            </p:txBody>
          </p:sp>
        </mc:Choice>
        <mc:Fallback xmlns="">
          <p:sp>
            <p:nvSpPr>
              <p:cNvPr id="3" name="Content Placeholder 2">
                <a:extLst>
                  <a:ext uri="{FF2B5EF4-FFF2-40B4-BE49-F238E27FC236}">
                    <a16:creationId xmlns:a16="http://schemas.microsoft.com/office/drawing/2014/main" id="{0230CAEE-9DF5-F80B-07B9-60AD0854EFEC}"/>
                  </a:ext>
                </a:extLst>
              </p:cNvPr>
              <p:cNvSpPr>
                <a:spLocks noGrp="1" noRot="1" noChangeAspect="1" noMove="1" noResize="1" noEditPoints="1" noAdjustHandles="1" noChangeArrowheads="1" noChangeShapeType="1" noTextEdit="1"/>
              </p:cNvSpPr>
              <p:nvPr>
                <p:ph idx="1"/>
              </p:nvPr>
            </p:nvSpPr>
            <p:spPr>
              <a:xfrm>
                <a:off x="838200" y="791110"/>
                <a:ext cx="10515600" cy="5385853"/>
              </a:xfrm>
              <a:blipFill>
                <a:blip r:embed="rId2"/>
                <a:stretch>
                  <a:fillRect l="-1043" t="-113" r="-928"/>
                </a:stretch>
              </a:blipFill>
            </p:spPr>
            <p:txBody>
              <a:bodyPr/>
              <a:lstStyle/>
              <a:p>
                <a:r>
                  <a:rPr lang="en-IN">
                    <a:noFill/>
                  </a:rPr>
                  <a:t> </a:t>
                </a:r>
              </a:p>
            </p:txBody>
          </p:sp>
        </mc:Fallback>
      </mc:AlternateContent>
    </p:spTree>
    <p:extLst>
      <p:ext uri="{BB962C8B-B14F-4D97-AF65-F5344CB8AC3E}">
        <p14:creationId xmlns:p14="http://schemas.microsoft.com/office/powerpoint/2010/main" val="6259407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2632A-5159-1C4C-046E-AA888D671397}"/>
              </a:ext>
            </a:extLst>
          </p:cNvPr>
          <p:cNvSpPr>
            <a:spLocks noGrp="1"/>
          </p:cNvSpPr>
          <p:nvPr>
            <p:ph type="title"/>
          </p:nvPr>
        </p:nvSpPr>
        <p:spPr/>
        <p:txBody>
          <a:bodyPr/>
          <a:lstStyle/>
          <a:p>
            <a:r>
              <a:rPr lang="en-IN" dirty="0"/>
              <a:t>References</a:t>
            </a:r>
          </a:p>
        </p:txBody>
      </p:sp>
      <p:sp>
        <p:nvSpPr>
          <p:cNvPr id="3" name="Content Placeholder 2">
            <a:extLst>
              <a:ext uri="{FF2B5EF4-FFF2-40B4-BE49-F238E27FC236}">
                <a16:creationId xmlns:a16="http://schemas.microsoft.com/office/drawing/2014/main" id="{0D3F895D-0137-DC76-384A-5033235D7890}"/>
              </a:ext>
            </a:extLst>
          </p:cNvPr>
          <p:cNvSpPr>
            <a:spLocks noGrp="1"/>
          </p:cNvSpPr>
          <p:nvPr>
            <p:ph idx="1"/>
          </p:nvPr>
        </p:nvSpPr>
        <p:spPr/>
        <p:txBody>
          <a:bodyPr/>
          <a:lstStyle/>
          <a:p>
            <a:r>
              <a:rPr lang="en-IN" dirty="0"/>
              <a:t>Atkins’ Physical Chemistry</a:t>
            </a:r>
          </a:p>
          <a:p>
            <a:r>
              <a:rPr lang="en-IN" dirty="0"/>
              <a:t>Physical Chemistry – Puri, Sharma and </a:t>
            </a:r>
            <a:r>
              <a:rPr lang="en-IN" dirty="0" err="1"/>
              <a:t>Pathania</a:t>
            </a:r>
            <a:r>
              <a:rPr lang="en-IN" dirty="0"/>
              <a:t>,</a:t>
            </a:r>
          </a:p>
          <a:p>
            <a:r>
              <a:rPr lang="en-IN" dirty="0"/>
              <a:t>Physical Chemistry – S. Chand publication.</a:t>
            </a:r>
          </a:p>
        </p:txBody>
      </p:sp>
    </p:spTree>
    <p:extLst>
      <p:ext uri="{BB962C8B-B14F-4D97-AF65-F5344CB8AC3E}">
        <p14:creationId xmlns:p14="http://schemas.microsoft.com/office/powerpoint/2010/main" val="1029186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FA8A7-9C7B-F9C3-EC06-6D04EADEAF67}"/>
              </a:ext>
            </a:extLst>
          </p:cNvPr>
          <p:cNvSpPr>
            <a:spLocks noGrp="1"/>
          </p:cNvSpPr>
          <p:nvPr>
            <p:ph type="title"/>
          </p:nvPr>
        </p:nvSpPr>
        <p:spPr/>
        <p:txBody>
          <a:bodyPr/>
          <a:lstStyle/>
          <a:p>
            <a:r>
              <a:rPr lang="en-IN" dirty="0"/>
              <a:t>Thermodynamic processes</a:t>
            </a:r>
          </a:p>
        </p:txBody>
      </p:sp>
      <p:sp>
        <p:nvSpPr>
          <p:cNvPr id="3" name="Content Placeholder 2">
            <a:extLst>
              <a:ext uri="{FF2B5EF4-FFF2-40B4-BE49-F238E27FC236}">
                <a16:creationId xmlns:a16="http://schemas.microsoft.com/office/drawing/2014/main" id="{2A2ADCCE-3FC6-E938-3C4E-D334742D82CF}"/>
              </a:ext>
            </a:extLst>
          </p:cNvPr>
          <p:cNvSpPr>
            <a:spLocks noGrp="1"/>
          </p:cNvSpPr>
          <p:nvPr>
            <p:ph idx="1"/>
          </p:nvPr>
        </p:nvSpPr>
        <p:spPr/>
        <p:txBody>
          <a:bodyPr>
            <a:normAutofit lnSpcReduction="10000"/>
          </a:bodyPr>
          <a:lstStyle/>
          <a:p>
            <a:r>
              <a:rPr lang="en-IN" dirty="0"/>
              <a:t>Isothermal process (T = constant </a:t>
            </a:r>
            <a:r>
              <a:rPr lang="en-IN" dirty="0" err="1"/>
              <a:t>throught</a:t>
            </a:r>
            <a:r>
              <a:rPr lang="en-IN" dirty="0"/>
              <a:t> the process, </a:t>
            </a:r>
            <a:r>
              <a:rPr lang="en-US" dirty="0"/>
              <a:t>∆T = 0, and hence, ∆U = 0</a:t>
            </a:r>
            <a:r>
              <a:rPr lang="en-IN" dirty="0"/>
              <a:t>)</a:t>
            </a:r>
          </a:p>
          <a:p>
            <a:r>
              <a:rPr lang="en-IN" dirty="0"/>
              <a:t>Adiabatic process (q = 0, no heat exchange between system and surrounding, no exchange of energy in the form of heat)</a:t>
            </a:r>
          </a:p>
          <a:p>
            <a:r>
              <a:rPr lang="en-IN" dirty="0"/>
              <a:t>Isobaric process (</a:t>
            </a:r>
            <a:r>
              <a:rPr lang="en-IN" i="1" dirty="0"/>
              <a:t>P</a:t>
            </a:r>
            <a:r>
              <a:rPr lang="en-IN" dirty="0"/>
              <a:t> = constant throughout the process, </a:t>
            </a:r>
            <a:r>
              <a:rPr lang="en-US" dirty="0"/>
              <a:t>∆</a:t>
            </a:r>
            <a:r>
              <a:rPr lang="en-US" i="1" dirty="0"/>
              <a:t>P</a:t>
            </a:r>
            <a:r>
              <a:rPr lang="en-US" dirty="0"/>
              <a:t> = 0</a:t>
            </a:r>
            <a:r>
              <a:rPr lang="en-IN" dirty="0"/>
              <a:t>)</a:t>
            </a:r>
          </a:p>
          <a:p>
            <a:r>
              <a:rPr lang="en-IN" dirty="0"/>
              <a:t>Isochoric process (</a:t>
            </a:r>
            <a:r>
              <a:rPr lang="en-IN" i="1" dirty="0"/>
              <a:t>V</a:t>
            </a:r>
            <a:r>
              <a:rPr lang="en-IN" dirty="0"/>
              <a:t> = constant throughout the process, </a:t>
            </a:r>
            <a:r>
              <a:rPr lang="en-US" dirty="0"/>
              <a:t>∆</a:t>
            </a:r>
            <a:r>
              <a:rPr lang="en-US" i="1" dirty="0"/>
              <a:t>V</a:t>
            </a:r>
            <a:r>
              <a:rPr lang="en-US" dirty="0"/>
              <a:t> = 0, and hence, w = 0</a:t>
            </a:r>
            <a:r>
              <a:rPr lang="en-IN" dirty="0"/>
              <a:t> )</a:t>
            </a:r>
          </a:p>
          <a:p>
            <a:r>
              <a:rPr lang="en-IN" dirty="0"/>
              <a:t>Reversible process = Ideal process, can return to its initial state, system is always in equilibrium with its surroundings</a:t>
            </a:r>
          </a:p>
          <a:p>
            <a:r>
              <a:rPr lang="en-IN" dirty="0" err="1"/>
              <a:t>Irrversible</a:t>
            </a:r>
            <a:r>
              <a:rPr lang="en-IN" dirty="0"/>
              <a:t> process = Spontaneous / real / natural process. </a:t>
            </a:r>
          </a:p>
          <a:p>
            <a:endParaRPr lang="en-IN" dirty="0"/>
          </a:p>
          <a:p>
            <a:endParaRPr lang="en-IN" dirty="0"/>
          </a:p>
        </p:txBody>
      </p:sp>
    </p:spTree>
    <p:extLst>
      <p:ext uri="{BB962C8B-B14F-4D97-AF65-F5344CB8AC3E}">
        <p14:creationId xmlns:p14="http://schemas.microsoft.com/office/powerpoint/2010/main" val="266131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A0801-B1F7-5A38-9D77-B0DBE5D8DEE6}"/>
              </a:ext>
            </a:extLst>
          </p:cNvPr>
          <p:cNvSpPr>
            <a:spLocks noGrp="1"/>
          </p:cNvSpPr>
          <p:nvPr>
            <p:ph type="title"/>
          </p:nvPr>
        </p:nvSpPr>
        <p:spPr/>
        <p:txBody>
          <a:bodyPr/>
          <a:lstStyle/>
          <a:p>
            <a:r>
              <a:rPr lang="en-US" dirty="0"/>
              <a:t>Reversible and Irreversible processes</a:t>
            </a:r>
            <a:endParaRPr lang="en-IN" dirty="0"/>
          </a:p>
        </p:txBody>
      </p:sp>
      <p:sp>
        <p:nvSpPr>
          <p:cNvPr id="3" name="Content Placeholder 2">
            <a:extLst>
              <a:ext uri="{FF2B5EF4-FFF2-40B4-BE49-F238E27FC236}">
                <a16:creationId xmlns:a16="http://schemas.microsoft.com/office/drawing/2014/main" id="{D67EE15A-763C-5718-29AC-86449DE8D8F5}"/>
              </a:ext>
            </a:extLst>
          </p:cNvPr>
          <p:cNvSpPr>
            <a:spLocks noGrp="1"/>
          </p:cNvSpPr>
          <p:nvPr>
            <p:ph idx="1"/>
          </p:nvPr>
        </p:nvSpPr>
        <p:spPr/>
        <p:txBody>
          <a:bodyPr/>
          <a:lstStyle/>
          <a:p>
            <a:r>
              <a:rPr lang="en-US" dirty="0"/>
              <a:t>Processes which are not reversible are irreversible.</a:t>
            </a:r>
          </a:p>
          <a:p>
            <a:r>
              <a:rPr lang="en-US" dirty="0"/>
              <a:t>Suppose, a  gas at a pressure </a:t>
            </a:r>
            <a:r>
              <a:rPr lang="en-US" i="1" dirty="0"/>
              <a:t>p</a:t>
            </a:r>
            <a:r>
              <a:rPr lang="en-US" dirty="0"/>
              <a:t> is expanding against atmospheric pressure, </a:t>
            </a:r>
            <a:r>
              <a:rPr lang="en-US" i="1" dirty="0"/>
              <a:t>P</a:t>
            </a:r>
            <a:r>
              <a:rPr lang="en-US" dirty="0"/>
              <a:t>;</a:t>
            </a:r>
          </a:p>
          <a:p>
            <a:r>
              <a:rPr lang="en-US" dirty="0"/>
              <a:t>In this case, </a:t>
            </a:r>
            <a:r>
              <a:rPr lang="en-US" i="1" dirty="0"/>
              <a:t>p</a:t>
            </a:r>
            <a:r>
              <a:rPr lang="en-US" dirty="0"/>
              <a:t> &gt; </a:t>
            </a:r>
            <a:r>
              <a:rPr lang="en-US" i="1" dirty="0"/>
              <a:t>P</a:t>
            </a:r>
            <a:r>
              <a:rPr lang="en-US" dirty="0"/>
              <a:t> for the expansion to </a:t>
            </a:r>
            <a:r>
              <a:rPr lang="en-US" dirty="0" err="1"/>
              <a:t>occure</a:t>
            </a:r>
            <a:r>
              <a:rPr lang="en-US" dirty="0"/>
              <a:t>.</a:t>
            </a:r>
          </a:p>
          <a:p>
            <a:r>
              <a:rPr lang="en-US" b="1" dirty="0"/>
              <a:t>Expansion is reversible </a:t>
            </a:r>
            <a:r>
              <a:rPr lang="en-US" dirty="0"/>
              <a:t>if </a:t>
            </a:r>
            <a:r>
              <a:rPr lang="en-US" i="1" dirty="0"/>
              <a:t>p</a:t>
            </a:r>
            <a:r>
              <a:rPr lang="en-US" dirty="0"/>
              <a:t> is infinitesimally greater than the </a:t>
            </a:r>
            <a:r>
              <a:rPr lang="en-US" i="1" dirty="0"/>
              <a:t>P</a:t>
            </a:r>
            <a:r>
              <a:rPr lang="en-US" dirty="0"/>
              <a:t> </a:t>
            </a:r>
          </a:p>
          <a:p>
            <a:r>
              <a:rPr lang="en-US" dirty="0"/>
              <a:t>i.e. 		</a:t>
            </a:r>
            <a:r>
              <a:rPr lang="en-US" i="1" dirty="0"/>
              <a:t>p </a:t>
            </a:r>
            <a:r>
              <a:rPr lang="en-US" dirty="0"/>
              <a:t>= </a:t>
            </a:r>
            <a:r>
              <a:rPr lang="en-US" i="1" dirty="0"/>
              <a:t>P</a:t>
            </a:r>
            <a:r>
              <a:rPr lang="en-US" dirty="0"/>
              <a:t> + </a:t>
            </a:r>
            <a:r>
              <a:rPr lang="en-US" dirty="0" err="1"/>
              <a:t>d</a:t>
            </a:r>
            <a:r>
              <a:rPr lang="en-US" i="1" dirty="0" err="1"/>
              <a:t>p</a:t>
            </a:r>
            <a:r>
              <a:rPr lang="en-US" dirty="0"/>
              <a:t> (always infinitesimally greater)</a:t>
            </a:r>
          </a:p>
          <a:p>
            <a:r>
              <a:rPr lang="en-US" b="1" dirty="0"/>
              <a:t>Expansion is irreversible </a:t>
            </a:r>
            <a:r>
              <a:rPr lang="en-US" dirty="0"/>
              <a:t>if </a:t>
            </a:r>
            <a:r>
              <a:rPr lang="en-US" i="1" dirty="0"/>
              <a:t>p</a:t>
            </a:r>
            <a:r>
              <a:rPr lang="en-US" dirty="0"/>
              <a:t> is finitely greater than the </a:t>
            </a:r>
            <a:r>
              <a:rPr lang="en-US" i="1" dirty="0"/>
              <a:t>P</a:t>
            </a:r>
            <a:r>
              <a:rPr lang="en-US" dirty="0"/>
              <a:t> </a:t>
            </a:r>
          </a:p>
          <a:p>
            <a:r>
              <a:rPr lang="en-US" dirty="0"/>
              <a:t>i.e. 		</a:t>
            </a:r>
            <a:r>
              <a:rPr lang="en-US" i="1" dirty="0"/>
              <a:t>p </a:t>
            </a:r>
            <a:r>
              <a:rPr lang="en-US" dirty="0"/>
              <a:t>= </a:t>
            </a:r>
            <a:r>
              <a:rPr lang="en-US" i="1" dirty="0"/>
              <a:t>P</a:t>
            </a:r>
            <a:r>
              <a:rPr lang="en-US" dirty="0"/>
              <a:t> + c</a:t>
            </a:r>
            <a:r>
              <a:rPr lang="en-US" i="1" dirty="0"/>
              <a:t>p</a:t>
            </a:r>
            <a:r>
              <a:rPr lang="en-US" dirty="0"/>
              <a:t> (always finitely greater)</a:t>
            </a:r>
          </a:p>
        </p:txBody>
      </p:sp>
    </p:spTree>
    <p:extLst>
      <p:ext uri="{BB962C8B-B14F-4D97-AF65-F5344CB8AC3E}">
        <p14:creationId xmlns:p14="http://schemas.microsoft.com/office/powerpoint/2010/main" val="1345509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30A74-9E8B-139B-F3E3-99E9AC69ECDF}"/>
              </a:ext>
            </a:extLst>
          </p:cNvPr>
          <p:cNvSpPr>
            <a:spLocks noGrp="1"/>
          </p:cNvSpPr>
          <p:nvPr>
            <p:ph type="title"/>
          </p:nvPr>
        </p:nvSpPr>
        <p:spPr/>
        <p:txBody>
          <a:bodyPr/>
          <a:lstStyle/>
          <a:p>
            <a:r>
              <a:rPr lang="en-IN" dirty="0"/>
              <a:t>Expansion work</a:t>
            </a:r>
          </a:p>
        </p:txBody>
      </p:sp>
      <p:sp>
        <p:nvSpPr>
          <p:cNvPr id="3" name="Content Placeholder 2">
            <a:extLst>
              <a:ext uri="{FF2B5EF4-FFF2-40B4-BE49-F238E27FC236}">
                <a16:creationId xmlns:a16="http://schemas.microsoft.com/office/drawing/2014/main" id="{69C9403F-FF77-634E-A927-508B3D42271A}"/>
              </a:ext>
            </a:extLst>
          </p:cNvPr>
          <p:cNvSpPr>
            <a:spLocks noGrp="1"/>
          </p:cNvSpPr>
          <p:nvPr>
            <p:ph idx="1"/>
          </p:nvPr>
        </p:nvSpPr>
        <p:spPr/>
        <p:txBody>
          <a:bodyPr/>
          <a:lstStyle/>
          <a:p>
            <a:pPr marL="514350" indent="-514350">
              <a:buAutoNum type="alphaLcParenBoth"/>
            </a:pPr>
            <a:r>
              <a:rPr lang="en-US" dirty="0"/>
              <a:t>Expansion work is proportional to the external pressure. </a:t>
            </a:r>
          </a:p>
          <a:p>
            <a:pPr marL="514350" indent="-514350">
              <a:buAutoNum type="alphaLcParenBoth"/>
            </a:pPr>
            <a:r>
              <a:rPr lang="en-US" dirty="0"/>
              <a:t>Free expansion (against zero pressure) does no work. </a:t>
            </a:r>
          </a:p>
          <a:p>
            <a:pPr marL="514350" indent="-514350">
              <a:buAutoNum type="alphaLcParenBoth"/>
            </a:pPr>
            <a:r>
              <a:rPr lang="en-US" dirty="0"/>
              <a:t>The work of expansion against constant pressure is proportional to that pressure and to the change in volume. </a:t>
            </a:r>
          </a:p>
          <a:p>
            <a:pPr marL="514350" indent="-514350">
              <a:buAutoNum type="alphaLcParenBoth"/>
            </a:pPr>
            <a:r>
              <a:rPr lang="en-US" dirty="0"/>
              <a:t>To achieve reversible expansion, the external pressure is matched at every stage to the pressure of the system. </a:t>
            </a:r>
          </a:p>
          <a:p>
            <a:pPr marL="514350" indent="-514350">
              <a:buAutoNum type="alphaLcParenBoth"/>
            </a:pPr>
            <a:r>
              <a:rPr lang="en-US" dirty="0"/>
              <a:t>The work of reversible, isothermal expansion of a perfect gas is a logarithmic function of the volume.</a:t>
            </a:r>
            <a:endParaRPr lang="en-IN" dirty="0"/>
          </a:p>
        </p:txBody>
      </p:sp>
    </p:spTree>
    <p:extLst>
      <p:ext uri="{BB962C8B-B14F-4D97-AF65-F5344CB8AC3E}">
        <p14:creationId xmlns:p14="http://schemas.microsoft.com/office/powerpoint/2010/main" val="3790393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B5AF7-29B6-402B-60AD-5B9E28A2FB12}"/>
              </a:ext>
            </a:extLst>
          </p:cNvPr>
          <p:cNvSpPr>
            <a:spLocks noGrp="1"/>
          </p:cNvSpPr>
          <p:nvPr>
            <p:ph type="title"/>
          </p:nvPr>
        </p:nvSpPr>
        <p:spPr/>
        <p:txBody>
          <a:bodyPr/>
          <a:lstStyle/>
          <a:p>
            <a:r>
              <a:rPr lang="en-IN" dirty="0"/>
              <a:t>Expansion work</a:t>
            </a:r>
          </a:p>
        </p:txBody>
      </p:sp>
      <p:sp>
        <p:nvSpPr>
          <p:cNvPr id="3" name="Content Placeholder 2">
            <a:extLst>
              <a:ext uri="{FF2B5EF4-FFF2-40B4-BE49-F238E27FC236}">
                <a16:creationId xmlns:a16="http://schemas.microsoft.com/office/drawing/2014/main" id="{AC2C0287-BC51-322B-9BE7-7B9767EA1A54}"/>
              </a:ext>
            </a:extLst>
          </p:cNvPr>
          <p:cNvSpPr>
            <a:spLocks noGrp="1"/>
          </p:cNvSpPr>
          <p:nvPr>
            <p:ph idx="1"/>
          </p:nvPr>
        </p:nvSpPr>
        <p:spPr/>
        <p:txBody>
          <a:bodyPr>
            <a:normAutofit fontScale="85000" lnSpcReduction="20000"/>
          </a:bodyPr>
          <a:lstStyle/>
          <a:p>
            <a:r>
              <a:rPr lang="en-IN" dirty="0"/>
              <a:t>Infinitesimal change of state and Infinitesimal change of internal energy </a:t>
            </a:r>
            <a:r>
              <a:rPr lang="en-IN" dirty="0" err="1"/>
              <a:t>dU</a:t>
            </a:r>
            <a:endParaRPr lang="en-IN" dirty="0"/>
          </a:p>
          <a:p>
            <a:r>
              <a:rPr lang="en-IN" dirty="0" err="1"/>
              <a:t>dU</a:t>
            </a:r>
            <a:r>
              <a:rPr lang="en-IN" dirty="0"/>
              <a:t> = </a:t>
            </a:r>
            <a:r>
              <a:rPr lang="en-IN" dirty="0" err="1"/>
              <a:t>dw</a:t>
            </a:r>
            <a:r>
              <a:rPr lang="en-IN" dirty="0"/>
              <a:t> + </a:t>
            </a:r>
            <a:r>
              <a:rPr lang="en-IN" dirty="0" err="1"/>
              <a:t>dq</a:t>
            </a:r>
            <a:endParaRPr lang="en-IN" dirty="0"/>
          </a:p>
          <a:p>
            <a:endParaRPr lang="en-IN" dirty="0"/>
          </a:p>
          <a:p>
            <a:r>
              <a:rPr lang="en-IN" b="1" dirty="0"/>
              <a:t>A) Total Expansion work done</a:t>
            </a:r>
          </a:p>
          <a:p>
            <a:r>
              <a:rPr lang="en-IN" dirty="0"/>
              <a:t>General expression of work</a:t>
            </a:r>
          </a:p>
          <a:p>
            <a:r>
              <a:rPr lang="en-IN" dirty="0" err="1"/>
              <a:t>dw</a:t>
            </a:r>
            <a:r>
              <a:rPr lang="en-IN" dirty="0"/>
              <a:t> = -</a:t>
            </a:r>
            <a:r>
              <a:rPr lang="en-IN" dirty="0" err="1"/>
              <a:t>Fdz</a:t>
            </a:r>
            <a:r>
              <a:rPr lang="en-IN" dirty="0"/>
              <a:t>       (general definition of work done)</a:t>
            </a:r>
          </a:p>
          <a:p>
            <a:r>
              <a:rPr lang="en-IN" dirty="0"/>
              <a:t>F = </a:t>
            </a:r>
            <a:r>
              <a:rPr lang="en-IN" i="1" dirty="0" err="1"/>
              <a:t>P</a:t>
            </a:r>
            <a:r>
              <a:rPr lang="en-IN" baseline="-25000" dirty="0" err="1"/>
              <a:t>ex</a:t>
            </a:r>
            <a:r>
              <a:rPr lang="en-IN" dirty="0" err="1"/>
              <a:t>A</a:t>
            </a:r>
            <a:r>
              <a:rPr lang="en-IN" dirty="0"/>
              <a:t>  (magnitude of the force acting on the outer face of the piston)</a:t>
            </a:r>
          </a:p>
          <a:p>
            <a:r>
              <a:rPr lang="en-IN" dirty="0"/>
              <a:t>A = Area of massless, frictionless, movable piston which moves out a distance </a:t>
            </a:r>
            <a:r>
              <a:rPr lang="en-IN" dirty="0" err="1"/>
              <a:t>dz</a:t>
            </a:r>
            <a:r>
              <a:rPr lang="en-IN" dirty="0"/>
              <a:t>, against external pressure </a:t>
            </a:r>
            <a:r>
              <a:rPr lang="en-IN" i="1" dirty="0" err="1"/>
              <a:t>P</a:t>
            </a:r>
            <a:r>
              <a:rPr lang="en-IN" baseline="-25000" dirty="0" err="1"/>
              <a:t>ex</a:t>
            </a:r>
            <a:endParaRPr lang="en-IN" dirty="0"/>
          </a:p>
          <a:p>
            <a:r>
              <a:rPr lang="en-IN" dirty="0" err="1"/>
              <a:t>dw</a:t>
            </a:r>
            <a:r>
              <a:rPr lang="en-IN" dirty="0"/>
              <a:t> = -</a:t>
            </a:r>
            <a:r>
              <a:rPr lang="en-IN" i="1" dirty="0" err="1"/>
              <a:t>P</a:t>
            </a:r>
            <a:r>
              <a:rPr lang="en-IN" baseline="-25000" dirty="0" err="1"/>
              <a:t>ex</a:t>
            </a:r>
            <a:r>
              <a:rPr lang="en-IN" dirty="0" err="1"/>
              <a:t>Adz</a:t>
            </a:r>
            <a:r>
              <a:rPr lang="en-IN" dirty="0"/>
              <a:t>   (</a:t>
            </a:r>
            <a:r>
              <a:rPr lang="en-IN" dirty="0" err="1"/>
              <a:t>Adz</a:t>
            </a:r>
            <a:r>
              <a:rPr lang="en-IN" dirty="0"/>
              <a:t> is a change in volume, </a:t>
            </a:r>
            <a:r>
              <a:rPr lang="en-IN" dirty="0" err="1"/>
              <a:t>d</a:t>
            </a:r>
            <a:r>
              <a:rPr lang="en-IN" i="1" dirty="0" err="1"/>
              <a:t>V</a:t>
            </a:r>
            <a:r>
              <a:rPr lang="en-IN" dirty="0"/>
              <a:t>)</a:t>
            </a:r>
            <a:endParaRPr lang="en-IN" baseline="-25000" dirty="0"/>
          </a:p>
          <a:p>
            <a:r>
              <a:rPr lang="en-IN" dirty="0" err="1"/>
              <a:t>dw</a:t>
            </a:r>
            <a:r>
              <a:rPr lang="en-IN" dirty="0"/>
              <a:t> = -</a:t>
            </a:r>
            <a:r>
              <a:rPr lang="en-IN" i="1" dirty="0" err="1"/>
              <a:t>P</a:t>
            </a:r>
            <a:r>
              <a:rPr lang="en-IN" baseline="-25000" dirty="0" err="1"/>
              <a:t>ex</a:t>
            </a:r>
            <a:r>
              <a:rPr lang="en-IN" dirty="0" err="1"/>
              <a:t>d</a:t>
            </a:r>
            <a:r>
              <a:rPr lang="en-IN" i="1" dirty="0" err="1"/>
              <a:t>V</a:t>
            </a:r>
            <a:r>
              <a:rPr lang="en-IN" dirty="0"/>
              <a:t>   (Expansion work)</a:t>
            </a:r>
          </a:p>
          <a:p>
            <a:endParaRPr lang="en-IN" dirty="0"/>
          </a:p>
        </p:txBody>
      </p:sp>
    </p:spTree>
    <p:extLst>
      <p:ext uri="{BB962C8B-B14F-4D97-AF65-F5344CB8AC3E}">
        <p14:creationId xmlns:p14="http://schemas.microsoft.com/office/powerpoint/2010/main" val="1352207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B5AF7-29B6-402B-60AD-5B9E28A2FB12}"/>
              </a:ext>
            </a:extLst>
          </p:cNvPr>
          <p:cNvSpPr>
            <a:spLocks noGrp="1"/>
          </p:cNvSpPr>
          <p:nvPr>
            <p:ph type="title"/>
          </p:nvPr>
        </p:nvSpPr>
        <p:spPr/>
        <p:txBody>
          <a:bodyPr/>
          <a:lstStyle/>
          <a:p>
            <a:r>
              <a:rPr lang="en-IN" dirty="0"/>
              <a:t>Expansion work</a:t>
            </a:r>
          </a:p>
        </p:txBody>
      </p:sp>
      <p:sp>
        <p:nvSpPr>
          <p:cNvPr id="3" name="Content Placeholder 2">
            <a:extLst>
              <a:ext uri="{FF2B5EF4-FFF2-40B4-BE49-F238E27FC236}">
                <a16:creationId xmlns:a16="http://schemas.microsoft.com/office/drawing/2014/main" id="{AC2C0287-BC51-322B-9BE7-7B9767EA1A54}"/>
              </a:ext>
            </a:extLst>
          </p:cNvPr>
          <p:cNvSpPr>
            <a:spLocks noGrp="1"/>
          </p:cNvSpPr>
          <p:nvPr>
            <p:ph idx="1"/>
          </p:nvPr>
        </p:nvSpPr>
        <p:spPr/>
        <p:txBody>
          <a:bodyPr>
            <a:normAutofit/>
          </a:bodyPr>
          <a:lstStyle/>
          <a:p>
            <a:r>
              <a:rPr lang="en-IN" dirty="0"/>
              <a:t>The work done when the system expands by </a:t>
            </a:r>
            <a:r>
              <a:rPr lang="en-IN" dirty="0" err="1"/>
              <a:t>d</a:t>
            </a:r>
            <a:r>
              <a:rPr lang="en-IN" i="1" dirty="0" err="1"/>
              <a:t>V</a:t>
            </a:r>
            <a:r>
              <a:rPr lang="en-IN" dirty="0"/>
              <a:t> against a pressure </a:t>
            </a:r>
            <a:r>
              <a:rPr lang="en-IN" i="1" dirty="0" err="1"/>
              <a:t>P</a:t>
            </a:r>
            <a:r>
              <a:rPr lang="en-IN" baseline="-25000" dirty="0" err="1"/>
              <a:t>ex</a:t>
            </a:r>
            <a:r>
              <a:rPr lang="en-IN" baseline="-25000" dirty="0"/>
              <a:t> </a:t>
            </a:r>
            <a:r>
              <a:rPr lang="en-IN" dirty="0"/>
              <a:t>is,                   </a:t>
            </a:r>
            <a:r>
              <a:rPr lang="en-IN" dirty="0" err="1"/>
              <a:t>dw</a:t>
            </a:r>
            <a:r>
              <a:rPr lang="en-IN" dirty="0"/>
              <a:t> = -</a:t>
            </a:r>
            <a:r>
              <a:rPr lang="en-IN" i="1" dirty="0" err="1"/>
              <a:t>p</a:t>
            </a:r>
            <a:r>
              <a:rPr lang="en-IN" baseline="-25000" dirty="0" err="1"/>
              <a:t>ex</a:t>
            </a:r>
            <a:r>
              <a:rPr lang="en-IN" dirty="0" err="1"/>
              <a:t>d</a:t>
            </a:r>
            <a:r>
              <a:rPr lang="en-IN" i="1" dirty="0" err="1"/>
              <a:t>V</a:t>
            </a:r>
            <a:r>
              <a:rPr lang="en-IN" dirty="0"/>
              <a:t>   (Expansion work)</a:t>
            </a:r>
          </a:p>
          <a:p>
            <a:endParaRPr lang="en-IN" b="1" dirty="0"/>
          </a:p>
          <a:p>
            <a:r>
              <a:rPr lang="en-IN" b="1" dirty="0"/>
              <a:t>B) Free expansion: is expansion against zero pressure</a:t>
            </a:r>
          </a:p>
          <a:p>
            <a:r>
              <a:rPr lang="en-IN" dirty="0" err="1"/>
              <a:t>dw</a:t>
            </a:r>
            <a:r>
              <a:rPr lang="en-IN" dirty="0"/>
              <a:t> = -</a:t>
            </a:r>
            <a:r>
              <a:rPr lang="en-IN" i="1" dirty="0" err="1"/>
              <a:t>p</a:t>
            </a:r>
            <a:r>
              <a:rPr lang="en-IN" baseline="-25000" dirty="0" err="1"/>
              <a:t>ex</a:t>
            </a:r>
            <a:r>
              <a:rPr lang="en-IN" dirty="0" err="1"/>
              <a:t>d</a:t>
            </a:r>
            <a:r>
              <a:rPr lang="en-IN" i="1" dirty="0" err="1"/>
              <a:t>V</a:t>
            </a:r>
            <a:r>
              <a:rPr lang="en-IN" i="1" dirty="0"/>
              <a:t> = 0</a:t>
            </a:r>
          </a:p>
          <a:p>
            <a:r>
              <a:rPr lang="en-IN" dirty="0"/>
              <a:t>Hence, overall:</a:t>
            </a:r>
            <a:r>
              <a:rPr lang="en-IN" i="1" dirty="0"/>
              <a:t>  w = 0    </a:t>
            </a:r>
            <a:r>
              <a:rPr lang="en-IN" dirty="0"/>
              <a:t>( work of free expansion)</a:t>
            </a:r>
            <a:endParaRPr lang="en-IN" i="1" dirty="0"/>
          </a:p>
          <a:p>
            <a:r>
              <a:rPr lang="en-US" dirty="0"/>
              <a:t>That is, </a:t>
            </a:r>
            <a:r>
              <a:rPr lang="en-US" b="1" dirty="0"/>
              <a:t>no work is done when a system expands freely.</a:t>
            </a:r>
            <a:r>
              <a:rPr lang="en-US" dirty="0"/>
              <a:t> Expansion of this kind occurs when a gas expands into a vacuum.</a:t>
            </a:r>
            <a:endParaRPr lang="en-IN" dirty="0"/>
          </a:p>
          <a:p>
            <a:endParaRPr lang="en-IN" dirty="0"/>
          </a:p>
        </p:txBody>
      </p:sp>
    </p:spTree>
    <p:extLst>
      <p:ext uri="{BB962C8B-B14F-4D97-AF65-F5344CB8AC3E}">
        <p14:creationId xmlns:p14="http://schemas.microsoft.com/office/powerpoint/2010/main" val="2632116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E4657-C754-046D-1A6E-EBE6045FD1CE}"/>
              </a:ext>
            </a:extLst>
          </p:cNvPr>
          <p:cNvSpPr>
            <a:spLocks noGrp="1"/>
          </p:cNvSpPr>
          <p:nvPr>
            <p:ph type="title"/>
          </p:nvPr>
        </p:nvSpPr>
        <p:spPr/>
        <p:txBody>
          <a:bodyPr/>
          <a:lstStyle/>
          <a:p>
            <a:r>
              <a:rPr lang="en-IN" dirty="0"/>
              <a:t>Expansion work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188DA51-70B9-130A-0C94-C2F23C4894D3}"/>
                  </a:ext>
                </a:extLst>
              </p:cNvPr>
              <p:cNvSpPr>
                <a:spLocks noGrp="1"/>
              </p:cNvSpPr>
              <p:nvPr>
                <p:ph idx="1"/>
              </p:nvPr>
            </p:nvSpPr>
            <p:spPr>
              <a:xfrm>
                <a:off x="766281" y="1794803"/>
                <a:ext cx="10515600" cy="4351338"/>
              </a:xfrm>
            </p:spPr>
            <p:txBody>
              <a:bodyPr>
                <a:normAutofit fontScale="85000" lnSpcReduction="20000"/>
              </a:bodyPr>
              <a:lstStyle/>
              <a:p>
                <a:pPr marL="0" indent="0">
                  <a:buNone/>
                </a:pPr>
                <a:r>
                  <a:rPr lang="en-IN" b="1" dirty="0"/>
                  <a:t>C) Expansion against constant external pressure</a:t>
                </a:r>
              </a:p>
              <a:p>
                <a:pPr marL="0" indent="0">
                  <a:buNone/>
                </a:pPr>
                <a:r>
                  <a:rPr lang="en-IN" dirty="0"/>
                  <a:t>External pressure is constant through the expansion. E.g. expansion of a gas formed in a chemical reaction, for instance,</a:t>
                </a:r>
              </a:p>
              <a:p>
                <a:pPr marL="0" indent="0">
                  <a:buNone/>
                </a:pPr>
                <a:r>
                  <a:rPr lang="en-IN" dirty="0"/>
                  <a:t>HCl + Zn </a:t>
                </a:r>
                <a:r>
                  <a:rPr lang="en-IN" dirty="0">
                    <a:sym typeface="Wingdings" panose="05000000000000000000" pitchFamily="2" charset="2"/>
                  </a:rPr>
                  <a:t> ZnCl</a:t>
                </a:r>
                <a:r>
                  <a:rPr lang="en-IN" baseline="-25000" dirty="0">
                    <a:sym typeface="Wingdings" panose="05000000000000000000" pitchFamily="2" charset="2"/>
                  </a:rPr>
                  <a:t>2</a:t>
                </a:r>
                <a:r>
                  <a:rPr lang="en-IN" dirty="0">
                    <a:sym typeface="Wingdings" panose="05000000000000000000" pitchFamily="2" charset="2"/>
                  </a:rPr>
                  <a:t> + H</a:t>
                </a:r>
                <a:r>
                  <a:rPr lang="en-IN" baseline="-25000" dirty="0">
                    <a:sym typeface="Wingdings" panose="05000000000000000000" pitchFamily="2" charset="2"/>
                  </a:rPr>
                  <a:t>2(g)</a:t>
                </a:r>
                <a:r>
                  <a:rPr lang="en-IN" dirty="0">
                    <a:sym typeface="Wingdings" panose="05000000000000000000" pitchFamily="2" charset="2"/>
                  </a:rPr>
                  <a:t>,</a:t>
                </a:r>
                <a:r>
                  <a:rPr lang="en-IN" dirty="0"/>
                  <a:t> in a container that can expand.</a:t>
                </a:r>
              </a:p>
              <a:p>
                <a:r>
                  <a:rPr lang="en-IN" dirty="0"/>
                  <a:t>The work done when the system expands by </a:t>
                </a:r>
                <a:r>
                  <a:rPr lang="en-IN" dirty="0" err="1"/>
                  <a:t>d</a:t>
                </a:r>
                <a:r>
                  <a:rPr lang="en-IN" i="1" dirty="0" err="1"/>
                  <a:t>V</a:t>
                </a:r>
                <a:r>
                  <a:rPr lang="en-IN" dirty="0"/>
                  <a:t> against a constant external pressure </a:t>
                </a:r>
                <a:r>
                  <a:rPr lang="en-IN" i="1" dirty="0" err="1"/>
                  <a:t>p</a:t>
                </a:r>
                <a:r>
                  <a:rPr lang="en-IN" baseline="-25000" dirty="0" err="1"/>
                  <a:t>ex</a:t>
                </a:r>
                <a:r>
                  <a:rPr lang="en-IN" baseline="-25000" dirty="0"/>
                  <a:t> </a:t>
                </a:r>
                <a:r>
                  <a:rPr lang="en-IN" dirty="0"/>
                  <a:t>is,                </a:t>
                </a:r>
              </a:p>
              <a:p>
                <a:r>
                  <a:rPr lang="en-IN" dirty="0"/>
                  <a:t>   </a:t>
                </a:r>
                <a:r>
                  <a:rPr lang="en-IN" dirty="0" err="1"/>
                  <a:t>dw</a:t>
                </a:r>
                <a:r>
                  <a:rPr lang="en-IN" dirty="0"/>
                  <a:t> = -</a:t>
                </a:r>
                <a:r>
                  <a:rPr lang="en-IN" i="1" dirty="0" err="1"/>
                  <a:t>p</a:t>
                </a:r>
                <a:r>
                  <a:rPr lang="en-IN" baseline="-25000" dirty="0" err="1"/>
                  <a:t>ex</a:t>
                </a:r>
                <a:r>
                  <a:rPr lang="en-IN" dirty="0" err="1"/>
                  <a:t>d</a:t>
                </a:r>
                <a:r>
                  <a:rPr lang="en-IN" i="1" dirty="0" err="1"/>
                  <a:t>V</a:t>
                </a:r>
                <a:r>
                  <a:rPr lang="en-IN" dirty="0"/>
                  <a:t>   (Expansion work)</a:t>
                </a:r>
              </a:p>
              <a:p>
                <a:r>
                  <a:rPr lang="en-IN" b="1" dirty="0"/>
                  <a:t>Total work done </a:t>
                </a:r>
                <a:r>
                  <a:rPr lang="en-IN" dirty="0"/>
                  <a:t>obtained when the volume changes from an initial volume </a:t>
                </a:r>
                <a:r>
                  <a:rPr lang="en-IN" i="1" dirty="0"/>
                  <a:t>V</a:t>
                </a:r>
                <a:r>
                  <a:rPr lang="en-IN" i="1" baseline="-25000" dirty="0"/>
                  <a:t>i</a:t>
                </a:r>
                <a:r>
                  <a:rPr lang="en-IN" i="1" dirty="0"/>
                  <a:t> </a:t>
                </a:r>
                <a:r>
                  <a:rPr lang="en-IN" dirty="0"/>
                  <a:t>to a final volume </a:t>
                </a:r>
                <a:r>
                  <a:rPr lang="en-IN" i="1" dirty="0" err="1"/>
                  <a:t>V</a:t>
                </a:r>
                <a:r>
                  <a:rPr lang="en-IN" i="1" baseline="-25000" dirty="0" err="1"/>
                  <a:t>f</a:t>
                </a:r>
                <a:r>
                  <a:rPr lang="en-IN" i="1" dirty="0"/>
                  <a:t> </a:t>
                </a:r>
                <a:r>
                  <a:rPr lang="en-IN" dirty="0"/>
                  <a:t>and integrating the above expression between the initial and final volumes ( within limits </a:t>
                </a:r>
                <a:r>
                  <a:rPr lang="en-IN" i="1" dirty="0"/>
                  <a:t>V</a:t>
                </a:r>
                <a:r>
                  <a:rPr lang="en-IN" i="1" baseline="-25000" dirty="0"/>
                  <a:t>i</a:t>
                </a:r>
                <a:r>
                  <a:rPr lang="en-IN" i="1" dirty="0"/>
                  <a:t> </a:t>
                </a:r>
                <a:r>
                  <a:rPr lang="en-IN" dirty="0"/>
                  <a:t>to </a:t>
                </a:r>
                <a:r>
                  <a:rPr lang="en-IN" i="1" dirty="0" err="1"/>
                  <a:t>V</a:t>
                </a:r>
                <a:r>
                  <a:rPr lang="en-IN" i="1" baseline="-25000" dirty="0" err="1"/>
                  <a:t>f</a:t>
                </a:r>
                <a:r>
                  <a:rPr lang="en-IN" dirty="0"/>
                  <a:t> )</a:t>
                </a:r>
              </a:p>
              <a:p>
                <a14:m>
                  <m:oMath xmlns:m="http://schemas.openxmlformats.org/officeDocument/2006/math">
                    <m:r>
                      <a:rPr lang="en-IN" b="1" i="0" dirty="0" smtClean="0">
                        <a:latin typeface="Cambria Math" panose="02040503050406030204" pitchFamily="18" charset="0"/>
                      </a:rPr>
                      <m:t>𝐝𝐰</m:t>
                    </m:r>
                    <m:r>
                      <a:rPr lang="en-IN" b="1" i="0" dirty="0" smtClean="0">
                        <a:latin typeface="Cambria Math" panose="02040503050406030204" pitchFamily="18" charset="0"/>
                      </a:rPr>
                      <m:t>=−</m:t>
                    </m:r>
                    <m:r>
                      <m:rPr>
                        <m:nor/>
                      </m:rPr>
                      <a:rPr lang="en-IN" b="1" i="1" dirty="0" smtClean="0"/>
                      <m:t>p</m:t>
                    </m:r>
                    <m:r>
                      <m:rPr>
                        <m:nor/>
                      </m:rPr>
                      <a:rPr lang="en-IN" b="1" baseline="-25000" dirty="0" smtClean="0"/>
                      <m:t>ex</m:t>
                    </m:r>
                    <m:nary>
                      <m:naryPr>
                        <m:limLoc m:val="undOvr"/>
                        <m:ctrlPr>
                          <a:rPr lang="en-IN" b="1" i="1" dirty="0" smtClean="0">
                            <a:latin typeface="Cambria Math" panose="02040503050406030204" pitchFamily="18" charset="0"/>
                          </a:rPr>
                        </m:ctrlPr>
                      </m:naryPr>
                      <m:sub>
                        <m:r>
                          <a:rPr lang="en-IN" b="1" i="1" dirty="0" smtClean="0">
                            <a:latin typeface="Cambria Math" panose="02040503050406030204" pitchFamily="18" charset="0"/>
                          </a:rPr>
                          <m:t>𝑽</m:t>
                        </m:r>
                        <m:r>
                          <a:rPr lang="en-IN" b="1" i="1" baseline="-25000" dirty="0" smtClean="0">
                            <a:latin typeface="Cambria Math" panose="02040503050406030204" pitchFamily="18" charset="0"/>
                          </a:rPr>
                          <m:t>𝒊</m:t>
                        </m:r>
                      </m:sub>
                      <m:sup>
                        <m:r>
                          <a:rPr lang="en-IN" b="1" i="1" dirty="0" smtClean="0">
                            <a:latin typeface="Cambria Math" panose="02040503050406030204" pitchFamily="18" charset="0"/>
                          </a:rPr>
                          <m:t>𝑽</m:t>
                        </m:r>
                        <m:r>
                          <a:rPr lang="en-IN" b="1" i="1" baseline="-25000" dirty="0" smtClean="0">
                            <a:latin typeface="Cambria Math" panose="02040503050406030204" pitchFamily="18" charset="0"/>
                          </a:rPr>
                          <m:t>𝒇</m:t>
                        </m:r>
                      </m:sup>
                      <m:e>
                        <m:r>
                          <m:rPr>
                            <m:nor/>
                          </m:rPr>
                          <a:rPr lang="en-IN" b="1" dirty="0" smtClean="0"/>
                          <m:t>d</m:t>
                        </m:r>
                        <m:r>
                          <m:rPr>
                            <m:nor/>
                          </m:rPr>
                          <a:rPr lang="en-IN" b="1" i="1" dirty="0" smtClean="0"/>
                          <m:t>V</m:t>
                        </m:r>
                      </m:e>
                    </m:nary>
                    <m:r>
                      <a:rPr lang="en-IN" b="1" i="1" dirty="0" smtClean="0">
                        <a:latin typeface="Cambria Math" panose="02040503050406030204" pitchFamily="18" charset="0"/>
                      </a:rPr>
                      <m:t>=</m:t>
                    </m:r>
                    <m:r>
                      <a:rPr lang="en-IN" b="1" i="0" dirty="0" smtClean="0">
                        <a:latin typeface="Cambria Math" panose="02040503050406030204" pitchFamily="18" charset="0"/>
                      </a:rPr>
                      <m:t>−</m:t>
                    </m:r>
                    <m:r>
                      <m:rPr>
                        <m:nor/>
                      </m:rPr>
                      <a:rPr lang="en-IN" b="1" i="1" dirty="0" smtClean="0"/>
                      <m:t>p</m:t>
                    </m:r>
                    <m:r>
                      <m:rPr>
                        <m:nor/>
                      </m:rPr>
                      <a:rPr lang="en-IN" b="1" baseline="-25000" dirty="0" smtClean="0"/>
                      <m:t>ex</m:t>
                    </m:r>
                    <m:d>
                      <m:dPr>
                        <m:ctrlPr>
                          <a:rPr lang="en-IN" b="1" i="1" baseline="-25000" dirty="0" smtClean="0">
                            <a:latin typeface="Cambria Math" panose="02040503050406030204" pitchFamily="18" charset="0"/>
                          </a:rPr>
                        </m:ctrlPr>
                      </m:dPr>
                      <m:e>
                        <m:sSub>
                          <m:sSubPr>
                            <m:ctrlPr>
                              <a:rPr lang="en-IN" b="1" i="1" dirty="0" smtClean="0">
                                <a:latin typeface="Cambria Math" panose="02040503050406030204" pitchFamily="18" charset="0"/>
                              </a:rPr>
                            </m:ctrlPr>
                          </m:sSubPr>
                          <m:e>
                            <m:r>
                              <a:rPr lang="en-IN" b="1" i="1" dirty="0" smtClean="0">
                                <a:latin typeface="Cambria Math" panose="02040503050406030204" pitchFamily="18" charset="0"/>
                              </a:rPr>
                              <m:t>𝑽</m:t>
                            </m:r>
                          </m:e>
                          <m:sub>
                            <m:r>
                              <a:rPr lang="en-IN" b="1" i="1" dirty="0" smtClean="0">
                                <a:latin typeface="Cambria Math" panose="02040503050406030204" pitchFamily="18" charset="0"/>
                              </a:rPr>
                              <m:t>𝒇</m:t>
                            </m:r>
                          </m:sub>
                        </m:sSub>
                        <m:r>
                          <a:rPr lang="en-IN" b="1" i="1" dirty="0" smtClean="0">
                            <a:latin typeface="Cambria Math" panose="02040503050406030204" pitchFamily="18" charset="0"/>
                          </a:rPr>
                          <m:t>−</m:t>
                        </m:r>
                        <m:sSub>
                          <m:sSubPr>
                            <m:ctrlPr>
                              <a:rPr lang="en-IN" b="1" i="1" dirty="0" smtClean="0">
                                <a:latin typeface="Cambria Math" panose="02040503050406030204" pitchFamily="18" charset="0"/>
                              </a:rPr>
                            </m:ctrlPr>
                          </m:sSubPr>
                          <m:e>
                            <m:r>
                              <a:rPr lang="en-IN" b="1" i="1" dirty="0" smtClean="0">
                                <a:latin typeface="Cambria Math" panose="02040503050406030204" pitchFamily="18" charset="0"/>
                              </a:rPr>
                              <m:t>𝑽</m:t>
                            </m:r>
                          </m:e>
                          <m:sub>
                            <m:r>
                              <a:rPr lang="en-IN" b="1" i="1" dirty="0" smtClean="0">
                                <a:latin typeface="Cambria Math" panose="02040503050406030204" pitchFamily="18" charset="0"/>
                              </a:rPr>
                              <m:t>𝒊</m:t>
                            </m:r>
                          </m:sub>
                        </m:sSub>
                      </m:e>
                    </m:d>
                  </m:oMath>
                </a14:m>
                <a:endParaRPr lang="en-IN" b="1" dirty="0"/>
              </a:p>
              <a:p>
                <a14:m>
                  <m:oMath xmlns:m="http://schemas.openxmlformats.org/officeDocument/2006/math">
                    <m:r>
                      <a:rPr lang="en-IN" b="1" i="0" dirty="0" smtClean="0">
                        <a:latin typeface="Cambria Math" panose="02040503050406030204" pitchFamily="18" charset="0"/>
                      </a:rPr>
                      <m:t>𝐝𝐰</m:t>
                    </m:r>
                    <m:r>
                      <a:rPr lang="en-IN" b="1" i="0" dirty="0" smtClean="0">
                        <a:latin typeface="Cambria Math" panose="02040503050406030204" pitchFamily="18" charset="0"/>
                      </a:rPr>
                      <m:t>=−</m:t>
                    </m:r>
                    <m:r>
                      <m:rPr>
                        <m:nor/>
                      </m:rPr>
                      <a:rPr lang="en-IN" b="1" i="1" dirty="0" smtClean="0"/>
                      <m:t>p</m:t>
                    </m:r>
                    <m:r>
                      <m:rPr>
                        <m:nor/>
                      </m:rPr>
                      <a:rPr lang="en-IN" b="1" baseline="-25000" dirty="0" smtClean="0"/>
                      <m:t>ex</m:t>
                    </m:r>
                    <m:r>
                      <a:rPr lang="en-IN" b="1" i="1" dirty="0" smtClean="0">
                        <a:latin typeface="Cambria Math" panose="02040503050406030204" pitchFamily="18" charset="0"/>
                      </a:rPr>
                      <m:t>∆</m:t>
                    </m:r>
                    <m:r>
                      <a:rPr lang="en-IN" b="1" i="1" dirty="0" smtClean="0">
                        <a:latin typeface="Cambria Math" panose="02040503050406030204" pitchFamily="18" charset="0"/>
                      </a:rPr>
                      <m:t>𝑽</m:t>
                    </m:r>
                  </m:oMath>
                </a14:m>
                <a:endParaRPr lang="en-IN" b="1" i="1" dirty="0"/>
              </a:p>
              <a:p>
                <a:endParaRPr lang="en-IN" i="1" dirty="0"/>
              </a:p>
            </p:txBody>
          </p:sp>
        </mc:Choice>
        <mc:Fallback xmlns="">
          <p:sp>
            <p:nvSpPr>
              <p:cNvPr id="3" name="Content Placeholder 2">
                <a:extLst>
                  <a:ext uri="{FF2B5EF4-FFF2-40B4-BE49-F238E27FC236}">
                    <a16:creationId xmlns:a16="http://schemas.microsoft.com/office/drawing/2014/main" id="{9188DA51-70B9-130A-0C94-C2F23C4894D3}"/>
                  </a:ext>
                </a:extLst>
              </p:cNvPr>
              <p:cNvSpPr>
                <a:spLocks noGrp="1" noRot="1" noChangeAspect="1" noMove="1" noResize="1" noEditPoints="1" noAdjustHandles="1" noChangeArrowheads="1" noChangeShapeType="1" noTextEdit="1"/>
              </p:cNvSpPr>
              <p:nvPr>
                <p:ph idx="1"/>
              </p:nvPr>
            </p:nvSpPr>
            <p:spPr>
              <a:xfrm>
                <a:off x="766281" y="1794803"/>
                <a:ext cx="10515600" cy="4351338"/>
              </a:xfrm>
              <a:blipFill>
                <a:blip r:embed="rId2"/>
                <a:stretch>
                  <a:fillRect l="-928" t="-3221" r="-1275" b="-1961"/>
                </a:stretch>
              </a:blipFill>
            </p:spPr>
            <p:txBody>
              <a:bodyPr/>
              <a:lstStyle/>
              <a:p>
                <a:r>
                  <a:rPr lang="en-IN">
                    <a:noFill/>
                  </a:rPr>
                  <a:t> </a:t>
                </a:r>
              </a:p>
            </p:txBody>
          </p:sp>
        </mc:Fallback>
      </mc:AlternateContent>
    </p:spTree>
    <p:extLst>
      <p:ext uri="{BB962C8B-B14F-4D97-AF65-F5344CB8AC3E}">
        <p14:creationId xmlns:p14="http://schemas.microsoft.com/office/powerpoint/2010/main" val="32806027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10552</TotalTime>
  <Words>3444</Words>
  <Application>Microsoft Office PowerPoint</Application>
  <PresentationFormat>Widescreen</PresentationFormat>
  <Paragraphs>264</Paragraphs>
  <Slides>34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Calibri Light</vt:lpstr>
      <vt:lpstr>Cambria Math</vt:lpstr>
      <vt:lpstr>Lora</vt:lpstr>
      <vt:lpstr>Times New Roman</vt:lpstr>
      <vt:lpstr>Office Theme</vt:lpstr>
      <vt:lpstr>THERMODYNAMICS</vt:lpstr>
      <vt:lpstr>Basic Terms</vt:lpstr>
      <vt:lpstr>Extensive and Intensive Properties</vt:lpstr>
      <vt:lpstr>Thermodynamic processes</vt:lpstr>
      <vt:lpstr>Reversible and Irreversible processes</vt:lpstr>
      <vt:lpstr>Expansion work</vt:lpstr>
      <vt:lpstr>Expansion work</vt:lpstr>
      <vt:lpstr>Expansion work</vt:lpstr>
      <vt:lpstr>Expansion work</vt:lpstr>
      <vt:lpstr>Expansion work</vt:lpstr>
      <vt:lpstr>Expansion work</vt:lpstr>
      <vt:lpstr>Internal Energy</vt:lpstr>
      <vt:lpstr>Enthalpy</vt:lpstr>
      <vt:lpstr>Enthalpy</vt:lpstr>
      <vt:lpstr>Enthalpy</vt:lpstr>
      <vt:lpstr>PowerPoint Presentation</vt:lpstr>
      <vt:lpstr>Measurement of heat</vt:lpstr>
      <vt:lpstr>CARNOT CYCLE AND CARNOT ENGINE</vt:lpstr>
      <vt:lpstr>PowerPoint Presentation</vt:lpstr>
      <vt:lpstr>CARNOT CYCLE</vt:lpstr>
      <vt:lpstr>A schematic representation of a heat engine. Energy flows from the hot reservoir to the cold reservoir while doing work.</vt:lpstr>
      <vt:lpstr>CARNOT CYCLE</vt:lpstr>
      <vt:lpstr>CARNOT CYCLE</vt:lpstr>
      <vt:lpstr>A schematic representation of a heat engine. Energy flows from the hot reservoir to the cold reservoir while doing work.</vt:lpstr>
      <vt:lpstr>Efficiency of Carnot Heat Engine, η</vt:lpstr>
      <vt:lpstr>Efficiency of Carnot Heat Engine, η</vt:lpstr>
      <vt:lpstr>Statements of the Second Law</vt:lpstr>
      <vt:lpstr>Entropy, (S)</vt:lpstr>
      <vt:lpstr>Entropy, (S)</vt:lpstr>
      <vt:lpstr>Entropy, (S)</vt:lpstr>
      <vt:lpstr>PowerPoint Presentation</vt:lpstr>
      <vt:lpstr>PowerPoint Presentation</vt:lpstr>
      <vt:lpstr>Physical Significance of Entropy, (S)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THERMODYNAMICS</dc:title>
  <dc:creator>Pavan Shinde</dc:creator>
  <cp:lastModifiedBy>Pavan Shinde</cp:lastModifiedBy>
  <cp:revision>64</cp:revision>
  <dcterms:created xsi:type="dcterms:W3CDTF">2023-02-25T07:14:20Z</dcterms:created>
  <dcterms:modified xsi:type="dcterms:W3CDTF">2023-04-01T06:40:12Z</dcterms:modified>
</cp:coreProperties>
</file>